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7" r:id="rId2"/>
    <p:sldId id="273" r:id="rId3"/>
    <p:sldId id="274" r:id="rId4"/>
    <p:sldId id="275" r:id="rId5"/>
    <p:sldId id="285" r:id="rId6"/>
    <p:sldId id="262" r:id="rId7"/>
    <p:sldId id="276" r:id="rId8"/>
    <p:sldId id="271" r:id="rId9"/>
    <p:sldId id="260" r:id="rId10"/>
    <p:sldId id="293" r:id="rId11"/>
    <p:sldId id="266" r:id="rId12"/>
    <p:sldId id="272" r:id="rId13"/>
    <p:sldId id="261" r:id="rId14"/>
    <p:sldId id="259" r:id="rId15"/>
    <p:sldId id="257" r:id="rId16"/>
    <p:sldId id="286" r:id="rId17"/>
    <p:sldId id="289" r:id="rId18"/>
    <p:sldId id="288" r:id="rId19"/>
    <p:sldId id="287" r:id="rId20"/>
    <p:sldId id="290" r:id="rId21"/>
    <p:sldId id="277" r:id="rId22"/>
    <p:sldId id="268" r:id="rId23"/>
    <p:sldId id="291" r:id="rId24"/>
    <p:sldId id="292" r:id="rId25"/>
    <p:sldId id="258"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125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6294C3-D875-4F3C-8A00-EAF1B242161D}" type="datetimeFigureOut">
              <a:rPr lang="en-US" smtClean="0"/>
              <a:t>1/18/2013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B21A22-118E-4101-848E-5198EA7A8243}" type="slidenum">
              <a:rPr lang="en-US" smtClean="0"/>
              <a:t>‹#›</a:t>
            </a:fld>
            <a:endParaRPr lang="en-US"/>
          </a:p>
        </p:txBody>
      </p:sp>
    </p:spTree>
    <p:extLst>
      <p:ext uri="{BB962C8B-B14F-4D97-AF65-F5344CB8AC3E}">
        <p14:creationId xmlns:p14="http://schemas.microsoft.com/office/powerpoint/2010/main" val="2990037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951DA1-A707-4F28-A02D-50407BBA66FD}" type="datetime1">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8B3E5-8DBD-413F-A3F0-26A2FEE5F419}" type="slidenum">
              <a:rPr lang="en-US" smtClean="0"/>
              <a:t>‹#›</a:t>
            </a:fld>
            <a:endParaRPr lang="en-US"/>
          </a:p>
        </p:txBody>
      </p:sp>
    </p:spTree>
    <p:extLst>
      <p:ext uri="{BB962C8B-B14F-4D97-AF65-F5344CB8AC3E}">
        <p14:creationId xmlns:p14="http://schemas.microsoft.com/office/powerpoint/2010/main" val="3997559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E7F706-57DF-475D-BABE-C6971DC8451D}" type="datetime1">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8B3E5-8DBD-413F-A3F0-26A2FEE5F419}" type="slidenum">
              <a:rPr lang="en-US" smtClean="0"/>
              <a:t>‹#›</a:t>
            </a:fld>
            <a:endParaRPr lang="en-US"/>
          </a:p>
        </p:txBody>
      </p:sp>
    </p:spTree>
    <p:extLst>
      <p:ext uri="{BB962C8B-B14F-4D97-AF65-F5344CB8AC3E}">
        <p14:creationId xmlns:p14="http://schemas.microsoft.com/office/powerpoint/2010/main" val="1594865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10CD46-A8B5-42A7-BCA4-550D15F6488D}" type="datetime1">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8B3E5-8DBD-413F-A3F0-26A2FEE5F419}" type="slidenum">
              <a:rPr lang="en-US" smtClean="0"/>
              <a:t>‹#›</a:t>
            </a:fld>
            <a:endParaRPr lang="en-US"/>
          </a:p>
        </p:txBody>
      </p:sp>
    </p:spTree>
    <p:extLst>
      <p:ext uri="{BB962C8B-B14F-4D97-AF65-F5344CB8AC3E}">
        <p14:creationId xmlns:p14="http://schemas.microsoft.com/office/powerpoint/2010/main" val="299756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D5BA6D-5A06-428C-8E47-25068006A112}" type="datetime1">
              <a:rPr lang="en-US" smtClean="0"/>
              <a:t>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88B3E5-8DBD-413F-A3F0-26A2FEE5F419}" type="slidenum">
              <a:rPr lang="en-US" smtClean="0"/>
              <a:t>‹#›</a:t>
            </a:fld>
            <a:endParaRPr lang="en-US"/>
          </a:p>
        </p:txBody>
      </p:sp>
    </p:spTree>
    <p:extLst>
      <p:ext uri="{BB962C8B-B14F-4D97-AF65-F5344CB8AC3E}">
        <p14:creationId xmlns:p14="http://schemas.microsoft.com/office/powerpoint/2010/main" val="2973615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46632E-A355-42AE-8EDF-0C70874FEE40}" type="datetime1">
              <a:rPr lang="en-US" smtClean="0"/>
              <a:t>1/18/2013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88B3E5-8DBD-413F-A3F0-26A2FEE5F419}" type="slidenum">
              <a:rPr lang="en-US" smtClean="0"/>
              <a:t>‹#›</a:t>
            </a:fld>
            <a:endParaRPr lang="en-US"/>
          </a:p>
        </p:txBody>
      </p:sp>
    </p:spTree>
    <p:extLst>
      <p:ext uri="{BB962C8B-B14F-4D97-AF65-F5344CB8AC3E}">
        <p14:creationId xmlns:p14="http://schemas.microsoft.com/office/powerpoint/2010/main" val="3269150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34D080-A75D-4812-A894-1FF52058710B}" type="datetime1">
              <a:rPr lang="en-US" smtClean="0"/>
              <a:t>1/18/2013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88B3E5-8DBD-413F-A3F0-26A2FEE5F419}" type="slidenum">
              <a:rPr lang="en-US" smtClean="0"/>
              <a:t>‹#›</a:t>
            </a:fld>
            <a:endParaRPr lang="en-US"/>
          </a:p>
        </p:txBody>
      </p:sp>
    </p:spTree>
    <p:extLst>
      <p:ext uri="{BB962C8B-B14F-4D97-AF65-F5344CB8AC3E}">
        <p14:creationId xmlns:p14="http://schemas.microsoft.com/office/powerpoint/2010/main" val="91754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C03ACD-4AE4-4CB2-BC5D-BED5B1E90C7C}" type="datetime1">
              <a:rPr lang="en-US" smtClean="0"/>
              <a:t>1/18/2013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88B3E5-8DBD-413F-A3F0-26A2FEE5F419}" type="slidenum">
              <a:rPr lang="en-US" smtClean="0"/>
              <a:t>‹#›</a:t>
            </a:fld>
            <a:endParaRPr lang="en-US"/>
          </a:p>
        </p:txBody>
      </p:sp>
    </p:spTree>
    <p:extLst>
      <p:ext uri="{BB962C8B-B14F-4D97-AF65-F5344CB8AC3E}">
        <p14:creationId xmlns:p14="http://schemas.microsoft.com/office/powerpoint/2010/main" val="173907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858948-0524-40E6-B964-22EBE6EFAA3F}" type="datetime1">
              <a:rPr lang="en-US" smtClean="0"/>
              <a:t>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88B3E5-8DBD-413F-A3F0-26A2FEE5F419}" type="slidenum">
              <a:rPr lang="en-US" smtClean="0"/>
              <a:t>‹#›</a:t>
            </a:fld>
            <a:endParaRPr lang="en-US"/>
          </a:p>
        </p:txBody>
      </p:sp>
    </p:spTree>
    <p:extLst>
      <p:ext uri="{BB962C8B-B14F-4D97-AF65-F5344CB8AC3E}">
        <p14:creationId xmlns:p14="http://schemas.microsoft.com/office/powerpoint/2010/main" val="671988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40B34C-6D7A-4708-AF6C-C5B21F6F8838}" type="datetime1">
              <a:rPr lang="en-US" smtClean="0"/>
              <a:t>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88B3E5-8DBD-413F-A3F0-26A2FEE5F419}" type="slidenum">
              <a:rPr lang="en-US" smtClean="0"/>
              <a:t>‹#›</a:t>
            </a:fld>
            <a:endParaRPr lang="en-US"/>
          </a:p>
        </p:txBody>
      </p:sp>
    </p:spTree>
    <p:extLst>
      <p:ext uri="{BB962C8B-B14F-4D97-AF65-F5344CB8AC3E}">
        <p14:creationId xmlns:p14="http://schemas.microsoft.com/office/powerpoint/2010/main" val="3209030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8BC116-D954-458F-A177-52200F491873}" type="datetime1">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8B3E5-8DBD-413F-A3F0-26A2FEE5F419}" type="slidenum">
              <a:rPr lang="en-US" smtClean="0"/>
              <a:t>‹#›</a:t>
            </a:fld>
            <a:endParaRPr lang="en-US"/>
          </a:p>
        </p:txBody>
      </p:sp>
    </p:spTree>
    <p:extLst>
      <p:ext uri="{BB962C8B-B14F-4D97-AF65-F5344CB8AC3E}">
        <p14:creationId xmlns:p14="http://schemas.microsoft.com/office/powerpoint/2010/main" val="884631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EB3B0D-17FB-4E83-9EF0-19D0AB077979}" type="datetime1">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8B3E5-8DBD-413F-A3F0-26A2FEE5F419}" type="slidenum">
              <a:rPr lang="en-US" smtClean="0"/>
              <a:t>‹#›</a:t>
            </a:fld>
            <a:endParaRPr lang="en-US"/>
          </a:p>
        </p:txBody>
      </p:sp>
    </p:spTree>
    <p:extLst>
      <p:ext uri="{BB962C8B-B14F-4D97-AF65-F5344CB8AC3E}">
        <p14:creationId xmlns:p14="http://schemas.microsoft.com/office/powerpoint/2010/main" val="900672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1B0395-9017-4DB6-876E-7D42CAC04B95}" type="datetime1">
              <a:rPr lang="en-US" smtClean="0"/>
              <a:t>1/18/2013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88B3E5-8DBD-413F-A3F0-26A2FEE5F419}" type="slidenum">
              <a:rPr lang="en-US" smtClean="0"/>
              <a:t>‹#›</a:t>
            </a:fld>
            <a:endParaRPr lang="en-US"/>
          </a:p>
        </p:txBody>
      </p:sp>
    </p:spTree>
    <p:extLst>
      <p:ext uri="{BB962C8B-B14F-4D97-AF65-F5344CB8AC3E}">
        <p14:creationId xmlns:p14="http://schemas.microsoft.com/office/powerpoint/2010/main" val="2767928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 Id="rId5" Type="http://schemas.openxmlformats.org/officeDocument/2006/relationships/image" Target="../media/image37.jpg"/><Relationship Id="rId4" Type="http://schemas.openxmlformats.org/officeDocument/2006/relationships/image" Target="../media/image36.jpg"/></Relationships>
</file>

<file path=ppt/slides/_rels/slide1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7.xml"/><Relationship Id="rId4" Type="http://schemas.openxmlformats.org/officeDocument/2006/relationships/image" Target="../media/image41.jp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B88B3E5-8DBD-413F-A3F0-26A2FEE5F419}" type="slidenum">
              <a:rPr lang="en-US" smtClean="0"/>
              <a:t>1</a:t>
            </a:fld>
            <a:endParaRPr lang="en-US"/>
          </a:p>
        </p:txBody>
      </p:sp>
      <p:sp>
        <p:nvSpPr>
          <p:cNvPr id="7" name="TextBox 6"/>
          <p:cNvSpPr txBox="1"/>
          <p:nvPr/>
        </p:nvSpPr>
        <p:spPr>
          <a:xfrm>
            <a:off x="1792650" y="235803"/>
            <a:ext cx="5558701" cy="707886"/>
          </a:xfrm>
          <a:prstGeom prst="rect">
            <a:avLst/>
          </a:prstGeom>
          <a:noFill/>
        </p:spPr>
        <p:txBody>
          <a:bodyPr wrap="none" rtlCol="0">
            <a:spAutoFit/>
          </a:bodyPr>
          <a:lstStyle/>
          <a:p>
            <a:pPr algn="ctr"/>
            <a:r>
              <a:rPr lang="en-US" sz="2400" dirty="0" smtClean="0"/>
              <a:t>Lab Tools, Tips &amp; Techniques</a:t>
            </a:r>
          </a:p>
          <a:p>
            <a:pPr algn="ctr"/>
            <a:r>
              <a:rPr lang="en-US" sz="1600" dirty="0"/>
              <a:t>P</a:t>
            </a:r>
            <a:r>
              <a:rPr lang="en-US" sz="1600" dirty="0" smtClean="0"/>
              <a:t>recision </a:t>
            </a:r>
            <a:r>
              <a:rPr lang="en-US" sz="1600" dirty="0"/>
              <a:t>s</a:t>
            </a:r>
            <a:r>
              <a:rPr lang="en-US" sz="1600" dirty="0" smtClean="0"/>
              <a:t>oldering of 0603-sizes components w/lead-free solder</a:t>
            </a:r>
            <a:endParaRPr lang="en-US" sz="1600" dirty="0"/>
          </a:p>
        </p:txBody>
      </p:sp>
      <p:sp>
        <p:nvSpPr>
          <p:cNvPr id="11" name="TextBox 10"/>
          <p:cNvSpPr txBox="1"/>
          <p:nvPr/>
        </p:nvSpPr>
        <p:spPr>
          <a:xfrm>
            <a:off x="609600" y="3368768"/>
            <a:ext cx="685800" cy="369332"/>
          </a:xfrm>
          <a:prstGeom prst="rect">
            <a:avLst/>
          </a:prstGeom>
          <a:noFill/>
        </p:spPr>
        <p:txBody>
          <a:bodyPr wrap="square" rtlCol="0">
            <a:spAutoFit/>
          </a:bodyPr>
          <a:lstStyle/>
          <a:p>
            <a:r>
              <a:rPr lang="en-US" dirty="0" smtClean="0"/>
              <a:t>Lab 1</a:t>
            </a: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8499" y="4719629"/>
            <a:ext cx="4521088" cy="1748154"/>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8418" y="2686277"/>
            <a:ext cx="3810000" cy="1746250"/>
          </a:xfrm>
          <a:prstGeom prst="rect">
            <a:avLst/>
          </a:prstGeom>
        </p:spPr>
      </p:pic>
      <p:sp>
        <p:nvSpPr>
          <p:cNvPr id="15" name="TextBox 14"/>
          <p:cNvSpPr txBox="1"/>
          <p:nvPr/>
        </p:nvSpPr>
        <p:spPr>
          <a:xfrm>
            <a:off x="8153400" y="2306459"/>
            <a:ext cx="685800" cy="369332"/>
          </a:xfrm>
          <a:prstGeom prst="rect">
            <a:avLst/>
          </a:prstGeom>
          <a:noFill/>
        </p:spPr>
        <p:txBody>
          <a:bodyPr wrap="square" rtlCol="0">
            <a:spAutoFit/>
          </a:bodyPr>
          <a:lstStyle/>
          <a:p>
            <a:r>
              <a:rPr lang="en-US" dirty="0" smtClean="0"/>
              <a:t>Lab 2</a:t>
            </a:r>
            <a:endParaRPr lang="en-US" dirty="0"/>
          </a:p>
        </p:txBody>
      </p:sp>
      <p:sp>
        <p:nvSpPr>
          <p:cNvPr id="16" name="TextBox 15"/>
          <p:cNvSpPr txBox="1"/>
          <p:nvPr/>
        </p:nvSpPr>
        <p:spPr>
          <a:xfrm>
            <a:off x="1295400" y="6110016"/>
            <a:ext cx="1258343" cy="369332"/>
          </a:xfrm>
          <a:prstGeom prst="rect">
            <a:avLst/>
          </a:prstGeom>
          <a:noFill/>
        </p:spPr>
        <p:txBody>
          <a:bodyPr wrap="square" rtlCol="0">
            <a:spAutoFit/>
          </a:bodyPr>
          <a:lstStyle/>
          <a:p>
            <a:r>
              <a:rPr lang="en-US" dirty="0" smtClean="0"/>
              <a:t>Labs 3 &amp; 4 </a:t>
            </a:r>
            <a:endParaRPr lang="en-US" dirty="0"/>
          </a:p>
        </p:txBody>
      </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473" y="1616168"/>
            <a:ext cx="3576735" cy="1752600"/>
          </a:xfrm>
          <a:prstGeom prst="rect">
            <a:avLst/>
          </a:prstGeom>
        </p:spPr>
      </p:pic>
    </p:spTree>
    <p:extLst>
      <p:ext uri="{BB962C8B-B14F-4D97-AF65-F5344CB8AC3E}">
        <p14:creationId xmlns:p14="http://schemas.microsoft.com/office/powerpoint/2010/main" val="38864023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B88B3E5-8DBD-413F-A3F0-26A2FEE5F419}" type="slidenum">
              <a:rPr lang="en-US" smtClean="0"/>
              <a:t>2</a:t>
            </a:fld>
            <a:endParaRPr lang="en-US"/>
          </a:p>
        </p:txBody>
      </p:sp>
      <p:sp>
        <p:nvSpPr>
          <p:cNvPr id="2" name="TextBox 1"/>
          <p:cNvSpPr txBox="1"/>
          <p:nvPr/>
        </p:nvSpPr>
        <p:spPr>
          <a:xfrm>
            <a:off x="228600" y="457199"/>
            <a:ext cx="8686800" cy="2585323"/>
          </a:xfrm>
          <a:prstGeom prst="rect">
            <a:avLst/>
          </a:prstGeom>
          <a:noFill/>
        </p:spPr>
        <p:txBody>
          <a:bodyPr wrap="square" rtlCol="0">
            <a:spAutoFit/>
          </a:bodyPr>
          <a:lstStyle/>
          <a:p>
            <a:r>
              <a:rPr lang="en-US" dirty="0" smtClean="0"/>
              <a:t>When you go into the Electronics lab and start to solder components onto a printed circuit board, you’ve really entered into a world of Chemisty.  Solder is amazing.  Billions of dollars and man-hours have gone into the engineering that has created the solder eco-system.  If you have friends in the Materials Science department or the MechE department, you can tell them that you just went to lab and did Metallurgy and Heat Transfer.  </a:t>
            </a:r>
          </a:p>
          <a:p>
            <a:endParaRPr lang="en-US" dirty="0"/>
          </a:p>
          <a:p>
            <a:r>
              <a:rPr lang="en-US" dirty="0" smtClean="0"/>
              <a:t>When you solder something, you’re essentially trying to make a connector.  If your circuit doesn’t work, it’s usually a connector problem.  Take the time to make good solder connections - and you will save eons of debugging time later.</a:t>
            </a:r>
            <a:endParaRPr lang="en-US"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3384295"/>
            <a:ext cx="3759201" cy="2330705"/>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6037" y="4922748"/>
            <a:ext cx="2819400" cy="1584503"/>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8730" y="3312565"/>
            <a:ext cx="2446670" cy="1262482"/>
          </a:xfrm>
          <a:prstGeom prst="rect">
            <a:avLst/>
          </a:prstGeom>
        </p:spPr>
      </p:pic>
    </p:spTree>
    <p:extLst>
      <p:ext uri="{BB962C8B-B14F-4D97-AF65-F5344CB8AC3E}">
        <p14:creationId xmlns:p14="http://schemas.microsoft.com/office/powerpoint/2010/main" val="2320991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B88B3E5-8DBD-413F-A3F0-26A2FEE5F419}" type="slidenum">
              <a:rPr lang="en-US" smtClean="0"/>
              <a:t>3</a:t>
            </a:fld>
            <a:endParaRPr lang="en-US"/>
          </a:p>
        </p:txBody>
      </p:sp>
      <p:sp>
        <p:nvSpPr>
          <p:cNvPr id="2" name="TextBox 1"/>
          <p:cNvSpPr txBox="1"/>
          <p:nvPr/>
        </p:nvSpPr>
        <p:spPr>
          <a:xfrm>
            <a:off x="228600" y="228600"/>
            <a:ext cx="8686800" cy="3539430"/>
          </a:xfrm>
          <a:prstGeom prst="rect">
            <a:avLst/>
          </a:prstGeom>
          <a:noFill/>
        </p:spPr>
        <p:txBody>
          <a:bodyPr wrap="square" rtlCol="0">
            <a:spAutoFit/>
          </a:bodyPr>
          <a:lstStyle/>
          <a:p>
            <a:r>
              <a:rPr lang="en-US" sz="1400" dirty="0" smtClean="0"/>
              <a:t>A few years ago, solder contained lead (and tin).  Lead is now forbidden due to certain laws. (RoHS – Reduction of Hazardous Substances.  You can look it up on wikipedia.)  Solder without lead is called no-lead solder, or lead-free solder.  It’s mostly tin, with some silver and copper.  All resistors, capacitors, inductors, chips, etc. these days come in packages where the leads are plated with no-lead solder.  Consequently, you should specify any printed circuit boards you make, that they should be plated also with lead-free solder.  And when you assemble components onto your boards you should use lead-free solder.  The printed circuit board industry has engineered these solder plating materials to work together, and they don’t work as well when you mix leaded solder with lead-free solder.  </a:t>
            </a:r>
          </a:p>
          <a:p>
            <a:endParaRPr lang="en-US" sz="1400" i="1" dirty="0"/>
          </a:p>
          <a:p>
            <a:r>
              <a:rPr lang="en-US" sz="1400" i="1" dirty="0" smtClean="0"/>
              <a:t>Flux</a:t>
            </a:r>
            <a:r>
              <a:rPr lang="en-US" sz="1400" dirty="0" smtClean="0"/>
              <a:t> is the magic ingredient that really makes the system work.  Flux is a corrosive liquid (sometimes a paste) that helps to scrub away oxides and clean the surfaces of components and boards so that they can stick together when heat is applied.  Surfaces can only stick when they are clean and free of oxides.  Lead-free solder requires more heat (at 20 </a:t>
            </a:r>
            <a:r>
              <a:rPr lang="en-US" sz="1400" baseline="30000" dirty="0" smtClean="0"/>
              <a:t>o</a:t>
            </a:r>
            <a:r>
              <a:rPr lang="en-US" sz="1400" dirty="0" smtClean="0"/>
              <a:t>C higher temperatures) than the old leaded solders.  To get heat to transfer from a soldering iron to your board-component interface, you need time (patience), flux, ... and a steady hand.</a:t>
            </a:r>
          </a:p>
          <a:p>
            <a:endParaRPr lang="en-US" sz="1400" dirty="0"/>
          </a:p>
          <a:p>
            <a:r>
              <a:rPr lang="en-US" sz="1400" dirty="0" smtClean="0"/>
              <a:t>A flux pen is a dispenser of flux.  If it’s been sitting around, its tip is probably dry.  You have to push down on the tip a few times to prime it.  Try it on a piece of paper to make sure the liquid comes out the tip.</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3996629"/>
            <a:ext cx="3175000" cy="225425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4031325"/>
            <a:ext cx="3352800" cy="2219554"/>
          </a:xfrm>
          <a:prstGeom prst="rect">
            <a:avLst/>
          </a:prstGeom>
        </p:spPr>
      </p:pic>
    </p:spTree>
    <p:extLst>
      <p:ext uri="{BB962C8B-B14F-4D97-AF65-F5344CB8AC3E}">
        <p14:creationId xmlns:p14="http://schemas.microsoft.com/office/powerpoint/2010/main" val="34248131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0" y="3565742"/>
            <a:ext cx="3708400" cy="267004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819" y="3938155"/>
            <a:ext cx="2273986" cy="1346200"/>
          </a:xfrm>
          <a:prstGeom prst="rect">
            <a:avLst/>
          </a:prstGeom>
        </p:spPr>
      </p:pic>
      <p:sp>
        <p:nvSpPr>
          <p:cNvPr id="5" name="Slide Number Placeholder 4"/>
          <p:cNvSpPr>
            <a:spLocks noGrp="1"/>
          </p:cNvSpPr>
          <p:nvPr>
            <p:ph type="sldNum" sz="quarter" idx="12"/>
          </p:nvPr>
        </p:nvSpPr>
        <p:spPr/>
        <p:txBody>
          <a:bodyPr/>
          <a:lstStyle/>
          <a:p>
            <a:fld id="{CB88B3E5-8DBD-413F-A3F0-26A2FEE5F419}" type="slidenum">
              <a:rPr lang="en-US" smtClean="0"/>
              <a:t>4</a:t>
            </a:fld>
            <a:endParaRPr lang="en-US"/>
          </a:p>
        </p:txBody>
      </p:sp>
      <p:sp>
        <p:nvSpPr>
          <p:cNvPr id="2" name="TextBox 1"/>
          <p:cNvSpPr txBox="1"/>
          <p:nvPr/>
        </p:nvSpPr>
        <p:spPr>
          <a:xfrm>
            <a:off x="228600" y="457199"/>
            <a:ext cx="8686800" cy="3108543"/>
          </a:xfrm>
          <a:prstGeom prst="rect">
            <a:avLst/>
          </a:prstGeom>
          <a:noFill/>
        </p:spPr>
        <p:txBody>
          <a:bodyPr wrap="square" rtlCol="0">
            <a:spAutoFit/>
          </a:bodyPr>
          <a:lstStyle/>
          <a:p>
            <a:r>
              <a:rPr lang="en-US" sz="1400" dirty="0" smtClean="0"/>
              <a:t>When you send a printed circuit board design to a board house for fabrication, you can order different types of solder plating (plating on top of the copper).  Both pictures below are of lead-free solder plating, but the one on the left is an electro-less plating called Immersion Tin.  It’s very thin (~ 35 microinches, 0.9 um) and hard to solder to.  Immersion Tin is meant for assembly houses which apply solder paste using a stencil and then put the components on the paste and send the board through a conveyor oven.</a:t>
            </a:r>
          </a:p>
          <a:p>
            <a:endParaRPr lang="en-US" sz="1400" dirty="0"/>
          </a:p>
          <a:p>
            <a:r>
              <a:rPr lang="en-US" sz="1400" dirty="0" smtClean="0"/>
              <a:t>The picture on the right is a board that has been dipped in a pot of molten lead-freesolder in a process called HASL (hot-air solder-leveled).  As the board is pulled out of the bath, it passes through two knife-edged vents of hot air which blow the molten solder off so that the plating is level and even.  This adds about half a mil to your copper (0.0005”, or 0.0127 mm or 12.7 um).  This type of plating works much better for hand soldering of components.</a:t>
            </a:r>
          </a:p>
          <a:p>
            <a:endParaRPr lang="en-US" sz="1400" dirty="0"/>
          </a:p>
          <a:p>
            <a:r>
              <a:rPr lang="en-US" sz="1400" dirty="0" smtClean="0"/>
              <a:t>If you find an old board in a lab, how do you know if it has been plated with leaded solder vs. lead-free solder?  Easy, just pour a little nitric acid in a beaker and drop the board in.  Nitric acid attacks tin.  Since lead-free solder is mostly tin, if your beaker reacts vigorously, then your board was plated with lead-free solder.</a:t>
            </a:r>
            <a:endParaRPr lang="en-US" sz="1400" dirty="0"/>
          </a:p>
        </p:txBody>
      </p:sp>
    </p:spTree>
    <p:extLst>
      <p:ext uri="{BB962C8B-B14F-4D97-AF65-F5344CB8AC3E}">
        <p14:creationId xmlns:p14="http://schemas.microsoft.com/office/powerpoint/2010/main" val="3566103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B88B3E5-8DBD-413F-A3F0-26A2FEE5F419}" type="slidenum">
              <a:rPr lang="en-US" smtClean="0"/>
              <a:t>5</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309" y="200890"/>
            <a:ext cx="5201618" cy="292330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3602735"/>
            <a:ext cx="3671651" cy="258851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309" y="3352800"/>
            <a:ext cx="1849314" cy="1408545"/>
          </a:xfrm>
          <a:prstGeom prst="rect">
            <a:avLst/>
          </a:prstGeom>
        </p:spPr>
      </p:pic>
      <p:sp>
        <p:nvSpPr>
          <p:cNvPr id="8" name="TextBox 7"/>
          <p:cNvSpPr txBox="1"/>
          <p:nvPr/>
        </p:nvSpPr>
        <p:spPr>
          <a:xfrm>
            <a:off x="2237241" y="3657600"/>
            <a:ext cx="1104213" cy="307777"/>
          </a:xfrm>
          <a:prstGeom prst="rect">
            <a:avLst/>
          </a:prstGeom>
          <a:noFill/>
        </p:spPr>
        <p:txBody>
          <a:bodyPr wrap="none" rtlCol="0">
            <a:spAutoFit/>
          </a:bodyPr>
          <a:lstStyle/>
          <a:p>
            <a:r>
              <a:rPr lang="en-US" sz="1400" dirty="0" smtClean="0"/>
              <a:t>BJT for Lab 3</a:t>
            </a:r>
            <a:endParaRPr lang="en-US" sz="1400" dirty="0"/>
          </a:p>
        </p:txBody>
      </p:sp>
      <p:sp>
        <p:nvSpPr>
          <p:cNvPr id="10" name="TextBox 9"/>
          <p:cNvSpPr txBox="1"/>
          <p:nvPr/>
        </p:nvSpPr>
        <p:spPr>
          <a:xfrm>
            <a:off x="5791200" y="609600"/>
            <a:ext cx="2654958" cy="646331"/>
          </a:xfrm>
          <a:prstGeom prst="rect">
            <a:avLst/>
          </a:prstGeom>
          <a:noFill/>
        </p:spPr>
        <p:txBody>
          <a:bodyPr wrap="none" rtlCol="0">
            <a:spAutoFit/>
          </a:bodyPr>
          <a:lstStyle/>
          <a:p>
            <a:r>
              <a:rPr lang="en-US" dirty="0" smtClean="0"/>
              <a:t>Lab 3 amplifier board with</a:t>
            </a:r>
          </a:p>
          <a:p>
            <a:r>
              <a:rPr lang="en-US" dirty="0"/>
              <a:t>i</a:t>
            </a:r>
            <a:r>
              <a:rPr lang="en-US" dirty="0" smtClean="0"/>
              <a:t>mmersion tin plating</a:t>
            </a:r>
            <a:endParaRPr lang="en-US" dirty="0"/>
          </a:p>
        </p:txBody>
      </p:sp>
      <p:sp>
        <p:nvSpPr>
          <p:cNvPr id="11" name="TextBox 10"/>
          <p:cNvSpPr txBox="1"/>
          <p:nvPr/>
        </p:nvSpPr>
        <p:spPr>
          <a:xfrm>
            <a:off x="6148272" y="6116067"/>
            <a:ext cx="2309928" cy="369332"/>
          </a:xfrm>
          <a:prstGeom prst="rect">
            <a:avLst/>
          </a:prstGeom>
          <a:noFill/>
        </p:spPr>
        <p:txBody>
          <a:bodyPr wrap="none" rtlCol="0">
            <a:spAutoFit/>
          </a:bodyPr>
          <a:lstStyle/>
          <a:p>
            <a:r>
              <a:rPr lang="en-US" dirty="0" smtClean="0"/>
              <a:t>Lead-free HASL plating</a:t>
            </a:r>
            <a:endParaRPr lang="en-US" dirty="0"/>
          </a:p>
        </p:txBody>
      </p:sp>
      <p:sp>
        <p:nvSpPr>
          <p:cNvPr id="12" name="TextBox 11"/>
          <p:cNvSpPr txBox="1"/>
          <p:nvPr/>
        </p:nvSpPr>
        <p:spPr>
          <a:xfrm>
            <a:off x="228600" y="4724400"/>
            <a:ext cx="4876800" cy="1815882"/>
          </a:xfrm>
          <a:prstGeom prst="rect">
            <a:avLst/>
          </a:prstGeom>
          <a:noFill/>
        </p:spPr>
        <p:txBody>
          <a:bodyPr wrap="square" rtlCol="0">
            <a:spAutoFit/>
          </a:bodyPr>
          <a:lstStyle/>
          <a:p>
            <a:r>
              <a:rPr lang="en-US" sz="1400" dirty="0" smtClean="0"/>
              <a:t>On HASL-plated boards, the plating is thick enough that you can place a component like this on a trace and (after applying flux), you can hold a hot blunt-tipped soldering iron on the BJT’s lead and solder the chip to the board w/o adding any extra solder.  That is, there’s already enough solder on the chip’s leads and on the board (and if both types of solder plating are lead-free, and you use the correct flux), that they will stick together.  You can’t do that on an immersion tin plated board; the plating is too thin.</a:t>
            </a:r>
            <a:endParaRPr lang="en-US" sz="1400" dirty="0"/>
          </a:p>
        </p:txBody>
      </p:sp>
    </p:spTree>
    <p:extLst>
      <p:ext uri="{BB962C8B-B14F-4D97-AF65-F5344CB8AC3E}">
        <p14:creationId xmlns:p14="http://schemas.microsoft.com/office/powerpoint/2010/main" val="13740299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037189"/>
            <a:ext cx="2857014" cy="4118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B88B3E5-8DBD-413F-A3F0-26A2FEE5F419}" type="slidenum">
              <a:rPr lang="en-US" smtClean="0"/>
              <a:t>6</a:t>
            </a:fld>
            <a:endParaRPr lang="en-US"/>
          </a:p>
        </p:txBody>
      </p:sp>
      <p:sp>
        <p:nvSpPr>
          <p:cNvPr id="6" name="Rectangle 5"/>
          <p:cNvSpPr/>
          <p:nvPr/>
        </p:nvSpPr>
        <p:spPr>
          <a:xfrm>
            <a:off x="3048000" y="5102423"/>
            <a:ext cx="6019800" cy="307777"/>
          </a:xfrm>
          <a:prstGeom prst="rect">
            <a:avLst/>
          </a:prstGeom>
        </p:spPr>
        <p:txBody>
          <a:bodyPr wrap="square">
            <a:spAutoFit/>
          </a:bodyPr>
          <a:lstStyle/>
          <a:p>
            <a:r>
              <a:rPr lang="en-US" sz="1400" dirty="0"/>
              <a:t>http://www.kester.com/Portals/0/documents/Electronic-Assembly-Materials.pdf</a:t>
            </a:r>
          </a:p>
        </p:txBody>
      </p:sp>
      <p:sp>
        <p:nvSpPr>
          <p:cNvPr id="8" name="TextBox 7"/>
          <p:cNvSpPr txBox="1"/>
          <p:nvPr/>
        </p:nvSpPr>
        <p:spPr>
          <a:xfrm>
            <a:off x="228600" y="5410200"/>
            <a:ext cx="5549020" cy="369332"/>
          </a:xfrm>
          <a:prstGeom prst="rect">
            <a:avLst/>
          </a:prstGeom>
          <a:noFill/>
        </p:spPr>
        <p:txBody>
          <a:bodyPr wrap="none" rtlCol="0">
            <a:spAutoFit/>
          </a:bodyPr>
          <a:lstStyle/>
          <a:p>
            <a:r>
              <a:rPr lang="en-US" dirty="0" smtClean="0"/>
              <a:t>From the datasheet for formula 48 activated rosin solder:</a:t>
            </a:r>
            <a:endParaRPr lang="en-US" dirty="0"/>
          </a:p>
        </p:txBody>
      </p:sp>
      <p:sp>
        <p:nvSpPr>
          <p:cNvPr id="9" name="TextBox 8"/>
          <p:cNvSpPr txBox="1"/>
          <p:nvPr/>
        </p:nvSpPr>
        <p:spPr>
          <a:xfrm>
            <a:off x="128113" y="381000"/>
            <a:ext cx="8939687" cy="830997"/>
          </a:xfrm>
          <a:prstGeom prst="rect">
            <a:avLst/>
          </a:prstGeom>
          <a:noFill/>
        </p:spPr>
        <p:txBody>
          <a:bodyPr wrap="square" rtlCol="0">
            <a:spAutoFit/>
          </a:bodyPr>
          <a:lstStyle/>
          <a:p>
            <a:r>
              <a:rPr lang="en-US" sz="1600" dirty="0" smtClean="0"/>
              <a:t>When you go into the lab, take the time to look closely at the materials you’ll be using.  Pick up a roll of solder, look for the part number and manufacturer, then go to their web site and look for a datasheet.  Ours is actually marked as lead-free solder.  It’s 96.5% tin, 3% silver and 0.5% copper.</a:t>
            </a:r>
            <a:endParaRPr lang="en-US" sz="16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828800"/>
            <a:ext cx="3183038" cy="2514600"/>
          </a:xfrm>
          <a:prstGeom prst="rect">
            <a:avLst/>
          </a:prstGeom>
        </p:spPr>
      </p:pic>
      <p:cxnSp>
        <p:nvCxnSpPr>
          <p:cNvPr id="10" name="Straight Arrow Connector 9"/>
          <p:cNvCxnSpPr/>
          <p:nvPr/>
        </p:nvCxnSpPr>
        <p:spPr>
          <a:xfrm flipH="1">
            <a:off x="3352800" y="1304330"/>
            <a:ext cx="685800" cy="143887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705100" y="4299835"/>
            <a:ext cx="1562100" cy="49383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4904509" y="4505190"/>
            <a:ext cx="353291" cy="24230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229716" y="4626340"/>
            <a:ext cx="613630" cy="307777"/>
          </a:xfrm>
          <a:prstGeom prst="rect">
            <a:avLst/>
          </a:prstGeom>
          <a:noFill/>
        </p:spPr>
        <p:txBody>
          <a:bodyPr wrap="none" rtlCol="0">
            <a:spAutoFit/>
          </a:bodyPr>
          <a:lstStyle/>
          <a:p>
            <a:r>
              <a:rPr lang="en-US" sz="1400" dirty="0" smtClean="0">
                <a:solidFill>
                  <a:srgbClr val="FF0000"/>
                </a:solidFill>
              </a:rPr>
              <a:t>Part #</a:t>
            </a:r>
            <a:endParaRPr lang="en-US" sz="1400" dirty="0">
              <a:solidFill>
                <a:srgbClr val="FF0000"/>
              </a:solidFill>
            </a:endParaRPr>
          </a:p>
        </p:txBody>
      </p:sp>
      <p:sp>
        <p:nvSpPr>
          <p:cNvPr id="18" name="Oval 17"/>
          <p:cNvSpPr/>
          <p:nvPr/>
        </p:nvSpPr>
        <p:spPr>
          <a:xfrm>
            <a:off x="2209801" y="3685308"/>
            <a:ext cx="1143000" cy="3048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6858000" y="4372418"/>
            <a:ext cx="990599" cy="1995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923972" y="4096328"/>
            <a:ext cx="324428" cy="18503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1086429" y="3685307"/>
            <a:ext cx="1143000" cy="30480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6048086" y="4372419"/>
            <a:ext cx="742950" cy="19958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499" y="5715000"/>
            <a:ext cx="6487301"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Oval 24"/>
          <p:cNvSpPr/>
          <p:nvPr/>
        </p:nvSpPr>
        <p:spPr>
          <a:xfrm>
            <a:off x="2133600" y="6008252"/>
            <a:ext cx="2665263" cy="3140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9174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2252594"/>
            <a:ext cx="3505200" cy="3995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B88B3E5-8DBD-413F-A3F0-26A2FEE5F419}" type="slidenum">
              <a:rPr lang="en-US" smtClean="0"/>
              <a:t>7</a:t>
            </a:fld>
            <a:endParaRPr lang="en-US"/>
          </a:p>
        </p:txBody>
      </p:sp>
      <p:sp>
        <p:nvSpPr>
          <p:cNvPr id="9" name="TextBox 8"/>
          <p:cNvSpPr txBox="1"/>
          <p:nvPr/>
        </p:nvSpPr>
        <p:spPr>
          <a:xfrm>
            <a:off x="128113" y="381000"/>
            <a:ext cx="4052648" cy="369332"/>
          </a:xfrm>
          <a:prstGeom prst="rect">
            <a:avLst/>
          </a:prstGeom>
          <a:noFill/>
        </p:spPr>
        <p:txBody>
          <a:bodyPr wrap="none" rtlCol="0">
            <a:spAutoFit/>
          </a:bodyPr>
          <a:lstStyle/>
          <a:p>
            <a:r>
              <a:rPr lang="en-US" dirty="0" smtClean="0"/>
              <a:t>Do the same for the flux pens in the lab.  </a:t>
            </a:r>
            <a:endParaRPr lang="en-US" dirty="0"/>
          </a:p>
        </p:txBody>
      </p:sp>
      <p:sp>
        <p:nvSpPr>
          <p:cNvPr id="2" name="Rectangle 1"/>
          <p:cNvSpPr/>
          <p:nvPr/>
        </p:nvSpPr>
        <p:spPr>
          <a:xfrm>
            <a:off x="1543030" y="6148952"/>
            <a:ext cx="6629400" cy="307777"/>
          </a:xfrm>
          <a:prstGeom prst="rect">
            <a:avLst/>
          </a:prstGeom>
        </p:spPr>
        <p:txBody>
          <a:bodyPr wrap="square">
            <a:spAutoFit/>
          </a:bodyPr>
          <a:lstStyle/>
          <a:p>
            <a:r>
              <a:rPr lang="en-US" sz="1400" dirty="0"/>
              <a:t>http://www.kester.com/SideMenu/Products/WaveSolderingMaterials/Fluxes.aspx</a:t>
            </a:r>
          </a:p>
        </p:txBody>
      </p:sp>
      <p:sp>
        <p:nvSpPr>
          <p:cNvPr id="12" name="TextBox 11"/>
          <p:cNvSpPr txBox="1"/>
          <p:nvPr/>
        </p:nvSpPr>
        <p:spPr>
          <a:xfrm>
            <a:off x="266659" y="1295400"/>
            <a:ext cx="2552742" cy="1077218"/>
          </a:xfrm>
          <a:prstGeom prst="rect">
            <a:avLst/>
          </a:prstGeom>
          <a:noFill/>
        </p:spPr>
        <p:txBody>
          <a:bodyPr wrap="square" rtlCol="0">
            <a:spAutoFit/>
          </a:bodyPr>
          <a:lstStyle/>
          <a:p>
            <a:r>
              <a:rPr lang="en-US" sz="1600" dirty="0" smtClean="0"/>
              <a:t>If you look up this Kester 951 flux, you’ll find it’s for the old leaded solders.  Don’t use this.</a:t>
            </a:r>
          </a:p>
        </p:txBody>
      </p:sp>
      <p:sp>
        <p:nvSpPr>
          <p:cNvPr id="13" name="TextBox 12"/>
          <p:cNvSpPr txBox="1"/>
          <p:nvPr/>
        </p:nvSpPr>
        <p:spPr>
          <a:xfrm>
            <a:off x="1295400" y="5257800"/>
            <a:ext cx="2552742" cy="584775"/>
          </a:xfrm>
          <a:prstGeom prst="rect">
            <a:avLst/>
          </a:prstGeom>
          <a:noFill/>
        </p:spPr>
        <p:txBody>
          <a:bodyPr wrap="square" rtlCol="0">
            <a:spAutoFit/>
          </a:bodyPr>
          <a:lstStyle/>
          <a:p>
            <a:r>
              <a:rPr lang="en-US" sz="1600" dirty="0" smtClean="0"/>
              <a:t>What you want for lead-free boards is this 959T flux:</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1066800"/>
            <a:ext cx="4419600" cy="1184453"/>
          </a:xfrm>
          <a:prstGeom prst="rect">
            <a:avLst/>
          </a:prstGeom>
        </p:spPr>
      </p:pic>
    </p:spTree>
    <p:extLst>
      <p:ext uri="{BB962C8B-B14F-4D97-AF65-F5344CB8AC3E}">
        <p14:creationId xmlns:p14="http://schemas.microsoft.com/office/powerpoint/2010/main" val="2564709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690" y="4444594"/>
            <a:ext cx="3251200" cy="2184806"/>
          </a:xfrm>
          <a:prstGeom prst="rect">
            <a:avLst/>
          </a:prstGeom>
        </p:spPr>
      </p:pic>
      <p:sp>
        <p:nvSpPr>
          <p:cNvPr id="5" name="Slide Number Placeholder 4"/>
          <p:cNvSpPr>
            <a:spLocks noGrp="1"/>
          </p:cNvSpPr>
          <p:nvPr>
            <p:ph type="sldNum" sz="quarter" idx="12"/>
          </p:nvPr>
        </p:nvSpPr>
        <p:spPr/>
        <p:txBody>
          <a:bodyPr/>
          <a:lstStyle/>
          <a:p>
            <a:fld id="{CB88B3E5-8DBD-413F-A3F0-26A2FEE5F419}" type="slidenum">
              <a:rPr lang="en-US" smtClean="0"/>
              <a:t>8</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690" y="1775122"/>
            <a:ext cx="3251200" cy="2522932"/>
          </a:xfrm>
          <a:prstGeom prst="rect">
            <a:avLst/>
          </a:prstGeom>
        </p:spPr>
      </p:pic>
      <p:sp>
        <p:nvSpPr>
          <p:cNvPr id="10" name="TextBox 9"/>
          <p:cNvSpPr txBox="1"/>
          <p:nvPr/>
        </p:nvSpPr>
        <p:spPr>
          <a:xfrm>
            <a:off x="1872053" y="228600"/>
            <a:ext cx="5087547" cy="369332"/>
          </a:xfrm>
          <a:prstGeom prst="rect">
            <a:avLst/>
          </a:prstGeom>
          <a:noFill/>
        </p:spPr>
        <p:txBody>
          <a:bodyPr wrap="none" rtlCol="0">
            <a:spAutoFit/>
          </a:bodyPr>
          <a:lstStyle/>
          <a:p>
            <a:r>
              <a:rPr lang="en-US" dirty="0" smtClean="0"/>
              <a:t>Also take a close look at the soldering tips in the lab.</a:t>
            </a:r>
            <a:endParaRPr lang="en-US" dirty="0"/>
          </a:p>
        </p:txBody>
      </p:sp>
      <p:sp>
        <p:nvSpPr>
          <p:cNvPr id="11" name="TextBox 10"/>
          <p:cNvSpPr txBox="1"/>
          <p:nvPr/>
        </p:nvSpPr>
        <p:spPr>
          <a:xfrm>
            <a:off x="342145" y="762000"/>
            <a:ext cx="3467855" cy="954107"/>
          </a:xfrm>
          <a:prstGeom prst="rect">
            <a:avLst/>
          </a:prstGeom>
          <a:noFill/>
        </p:spPr>
        <p:txBody>
          <a:bodyPr wrap="square" rtlCol="0">
            <a:spAutoFit/>
          </a:bodyPr>
          <a:lstStyle/>
          <a:p>
            <a:r>
              <a:rPr lang="en-US" sz="1400" dirty="0" smtClean="0"/>
              <a:t>Do you think you can get much heat transfer with these pointy geometries?  They’re also dirty and oxidized, which will further inhibit heat transfer.</a:t>
            </a:r>
            <a:endParaRPr lang="en-US" sz="1400" dirty="0"/>
          </a:p>
        </p:txBody>
      </p:sp>
      <p:sp>
        <p:nvSpPr>
          <p:cNvPr id="12" name="TextBox 11"/>
          <p:cNvSpPr txBox="1"/>
          <p:nvPr/>
        </p:nvSpPr>
        <p:spPr>
          <a:xfrm>
            <a:off x="4800600" y="1295400"/>
            <a:ext cx="4165600" cy="646331"/>
          </a:xfrm>
          <a:prstGeom prst="rect">
            <a:avLst/>
          </a:prstGeom>
          <a:noFill/>
        </p:spPr>
        <p:txBody>
          <a:bodyPr wrap="square" rtlCol="0">
            <a:spAutoFit/>
          </a:bodyPr>
          <a:lstStyle/>
          <a:p>
            <a:r>
              <a:rPr lang="en-US" sz="1200" dirty="0" smtClean="0"/>
              <a:t>You’ll get better heat transfer if you have more surface area at the tips.  Metcal </a:t>
            </a:r>
            <a:r>
              <a:rPr lang="en-US" sz="1200" dirty="0" smtClean="0"/>
              <a:t>SSC-7xx</a:t>
            </a:r>
            <a:r>
              <a:rPr lang="en-US" sz="1200" dirty="0" smtClean="0"/>
              <a:t> </a:t>
            </a:r>
            <a:r>
              <a:rPr lang="en-US" sz="1200" dirty="0" smtClean="0"/>
              <a:t>series tips (hot for lead-free) for their SP200 soldering system.  Available from All-Spec.com.</a:t>
            </a:r>
            <a:endParaRPr lang="en-US" sz="1200" dirty="0"/>
          </a:p>
        </p:txBody>
      </p:sp>
      <p:pic>
        <p:nvPicPr>
          <p:cNvPr id="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2379" y="2971800"/>
            <a:ext cx="1905001" cy="558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3263" y="2057400"/>
            <a:ext cx="2890937" cy="852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4572000" y="4724399"/>
            <a:ext cx="1074333" cy="646331"/>
          </a:xfrm>
          <a:prstGeom prst="rect">
            <a:avLst/>
          </a:prstGeom>
          <a:noFill/>
        </p:spPr>
        <p:txBody>
          <a:bodyPr wrap="none" rtlCol="0">
            <a:spAutoFit/>
          </a:bodyPr>
          <a:lstStyle/>
          <a:p>
            <a:r>
              <a:rPr lang="en-US" dirty="0" smtClean="0"/>
              <a:t>Bevel tip</a:t>
            </a:r>
          </a:p>
          <a:p>
            <a:r>
              <a:rPr lang="en-US" dirty="0" smtClean="0"/>
              <a:t>SSC-747A</a:t>
            </a:r>
            <a:endParaRPr lang="en-US" dirty="0"/>
          </a:p>
        </p:txBody>
      </p:sp>
      <p:sp>
        <p:nvSpPr>
          <p:cNvPr id="16" name="TextBox 15"/>
          <p:cNvSpPr txBox="1"/>
          <p:nvPr/>
        </p:nvSpPr>
        <p:spPr>
          <a:xfrm>
            <a:off x="7848600" y="5943600"/>
            <a:ext cx="1074333" cy="646331"/>
          </a:xfrm>
          <a:prstGeom prst="rect">
            <a:avLst/>
          </a:prstGeom>
          <a:noFill/>
        </p:spPr>
        <p:txBody>
          <a:bodyPr wrap="none" rtlCol="0">
            <a:spAutoFit/>
          </a:bodyPr>
          <a:lstStyle/>
          <a:p>
            <a:r>
              <a:rPr lang="en-US" dirty="0" smtClean="0"/>
              <a:t>Chisel tip</a:t>
            </a:r>
          </a:p>
          <a:p>
            <a:r>
              <a:rPr lang="en-US" dirty="0" smtClean="0"/>
              <a:t>SSC-736A</a:t>
            </a:r>
            <a:endParaRPr lang="en-US" dirty="0"/>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0818" y="3574949"/>
            <a:ext cx="1996562" cy="2298899"/>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62400" y="2952734"/>
            <a:ext cx="3017434" cy="1771665"/>
          </a:xfrm>
          <a:prstGeom prst="rect">
            <a:avLst/>
          </a:prstGeom>
        </p:spPr>
      </p:pic>
    </p:spTree>
    <p:extLst>
      <p:ext uri="{BB962C8B-B14F-4D97-AF65-F5344CB8AC3E}">
        <p14:creationId xmlns:p14="http://schemas.microsoft.com/office/powerpoint/2010/main" val="22298576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1980" y="947803"/>
            <a:ext cx="2895600" cy="163890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808" y="152400"/>
            <a:ext cx="3012794" cy="1614858"/>
          </a:xfrm>
          <a:prstGeom prst="rect">
            <a:avLst/>
          </a:prstGeom>
        </p:spPr>
      </p:pic>
      <p:sp>
        <p:nvSpPr>
          <p:cNvPr id="4" name="Slide Number Placeholder 3"/>
          <p:cNvSpPr>
            <a:spLocks noGrp="1"/>
          </p:cNvSpPr>
          <p:nvPr>
            <p:ph type="sldNum" sz="quarter" idx="12"/>
          </p:nvPr>
        </p:nvSpPr>
        <p:spPr/>
        <p:txBody>
          <a:bodyPr/>
          <a:lstStyle/>
          <a:p>
            <a:fld id="{CB88B3E5-8DBD-413F-A3F0-26A2FEE5F419}" type="slidenum">
              <a:rPr lang="en-US" smtClean="0"/>
              <a:t>9</a:t>
            </a:fld>
            <a:endParaRPr lang="en-US"/>
          </a:p>
        </p:txBody>
      </p:sp>
      <p:sp>
        <p:nvSpPr>
          <p:cNvPr id="5" name="TextBox 4"/>
          <p:cNvSpPr txBox="1"/>
          <p:nvPr/>
        </p:nvSpPr>
        <p:spPr>
          <a:xfrm>
            <a:off x="2438400" y="1767258"/>
            <a:ext cx="998800" cy="369332"/>
          </a:xfrm>
          <a:prstGeom prst="rect">
            <a:avLst/>
          </a:prstGeom>
          <a:noFill/>
        </p:spPr>
        <p:txBody>
          <a:bodyPr wrap="none" rtlCol="0">
            <a:spAutoFit/>
          </a:bodyPr>
          <a:lstStyle/>
          <a:p>
            <a:r>
              <a:rPr lang="en-US" dirty="0" smtClean="0"/>
              <a:t>Bevel tip</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3743" y="3027116"/>
            <a:ext cx="2514600" cy="1413205"/>
          </a:xfrm>
          <a:prstGeom prst="rect">
            <a:avLst/>
          </a:prstGeom>
        </p:spPr>
      </p:pic>
      <p:sp>
        <p:nvSpPr>
          <p:cNvPr id="7" name="TextBox 6"/>
          <p:cNvSpPr txBox="1"/>
          <p:nvPr/>
        </p:nvSpPr>
        <p:spPr>
          <a:xfrm>
            <a:off x="6247580" y="134380"/>
            <a:ext cx="2746504" cy="954107"/>
          </a:xfrm>
          <a:prstGeom prst="rect">
            <a:avLst/>
          </a:prstGeom>
          <a:noFill/>
        </p:spPr>
        <p:txBody>
          <a:bodyPr wrap="square" rtlCol="0">
            <a:spAutoFit/>
          </a:bodyPr>
          <a:lstStyle/>
          <a:p>
            <a:r>
              <a:rPr lang="en-US" sz="1400" dirty="0" smtClean="0"/>
              <a:t>“Clean” the tip by applying flux, then melting some solder </a:t>
            </a:r>
          </a:p>
          <a:p>
            <a:r>
              <a:rPr lang="en-US" sz="1400" dirty="0"/>
              <a:t>r</a:t>
            </a:r>
            <a:r>
              <a:rPr lang="en-US" sz="1400" dirty="0" smtClean="0"/>
              <a:t>ight on the tip, then rub it off in the gold brillo.  Repeat a few times.</a:t>
            </a:r>
            <a:endParaRPr lang="en-US" sz="1400" dirty="0"/>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2717794"/>
            <a:ext cx="3227929" cy="1549406"/>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8800" y="4451866"/>
            <a:ext cx="4097698" cy="2253734"/>
          </a:xfrm>
          <a:prstGeom prst="rect">
            <a:avLst/>
          </a:prstGeom>
        </p:spPr>
      </p:pic>
      <p:sp>
        <p:nvSpPr>
          <p:cNvPr id="10" name="TextBox 9"/>
          <p:cNvSpPr txBox="1"/>
          <p:nvPr/>
        </p:nvSpPr>
        <p:spPr>
          <a:xfrm>
            <a:off x="383309" y="4267200"/>
            <a:ext cx="1045479" cy="369332"/>
          </a:xfrm>
          <a:prstGeom prst="rect">
            <a:avLst/>
          </a:prstGeom>
          <a:noFill/>
        </p:spPr>
        <p:txBody>
          <a:bodyPr wrap="none" rtlCol="0">
            <a:spAutoFit/>
          </a:bodyPr>
          <a:lstStyle/>
          <a:p>
            <a:r>
              <a:rPr lang="en-US" dirty="0" smtClean="0"/>
              <a:t>Chisel tip</a:t>
            </a:r>
            <a:endParaRPr lang="en-US" dirty="0"/>
          </a:p>
        </p:txBody>
      </p:sp>
      <p:sp>
        <p:nvSpPr>
          <p:cNvPr id="11" name="TextBox 10"/>
          <p:cNvSpPr txBox="1"/>
          <p:nvPr/>
        </p:nvSpPr>
        <p:spPr>
          <a:xfrm>
            <a:off x="5926498" y="5791200"/>
            <a:ext cx="3217502" cy="307777"/>
          </a:xfrm>
          <a:prstGeom prst="rect">
            <a:avLst/>
          </a:prstGeom>
          <a:noFill/>
        </p:spPr>
        <p:txBody>
          <a:bodyPr wrap="square" rtlCol="0">
            <a:spAutoFit/>
          </a:bodyPr>
          <a:lstStyle/>
          <a:p>
            <a:r>
              <a:rPr lang="en-US" sz="1400" dirty="0" smtClean="0"/>
              <a:t>It should end up looking tinned like this.</a:t>
            </a:r>
            <a:endParaRPr lang="en-US" sz="1400" dirty="0"/>
          </a:p>
        </p:txBody>
      </p:sp>
    </p:spTree>
    <p:extLst>
      <p:ext uri="{BB962C8B-B14F-4D97-AF65-F5344CB8AC3E}">
        <p14:creationId xmlns:p14="http://schemas.microsoft.com/office/powerpoint/2010/main" val="7191740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B88B3E5-8DBD-413F-A3F0-26A2FEE5F419}" type="slidenum">
              <a:rPr lang="en-US" smtClean="0"/>
              <a:t>10</a:t>
            </a:fld>
            <a:endParaRPr lang="en-US"/>
          </a:p>
        </p:txBody>
      </p:sp>
      <p:sp>
        <p:nvSpPr>
          <p:cNvPr id="7" name="TextBox 6"/>
          <p:cNvSpPr txBox="1"/>
          <p:nvPr/>
        </p:nvSpPr>
        <p:spPr>
          <a:xfrm>
            <a:off x="3198748" y="287049"/>
            <a:ext cx="2746504" cy="369332"/>
          </a:xfrm>
          <a:prstGeom prst="rect">
            <a:avLst/>
          </a:prstGeom>
          <a:noFill/>
        </p:spPr>
        <p:txBody>
          <a:bodyPr wrap="square" rtlCol="0">
            <a:spAutoFit/>
          </a:bodyPr>
          <a:lstStyle/>
          <a:p>
            <a:pPr algn="ctr"/>
            <a:r>
              <a:rPr lang="en-US" dirty="0" smtClean="0"/>
              <a:t>Sanity Check</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219200"/>
            <a:ext cx="3553466" cy="454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452244" y="1981200"/>
            <a:ext cx="4272156" cy="3293209"/>
          </a:xfrm>
          <a:prstGeom prst="rect">
            <a:avLst/>
          </a:prstGeom>
          <a:noFill/>
        </p:spPr>
        <p:txBody>
          <a:bodyPr wrap="square" rtlCol="0">
            <a:spAutoFit/>
          </a:bodyPr>
          <a:lstStyle/>
          <a:p>
            <a:pPr algn="just"/>
            <a:r>
              <a:rPr lang="en-US" sz="1600" dirty="0" smtClean="0"/>
              <a:t>A simple test is to melt a length of solder off the roll.  If your iron can’t do this simple task, go back and keep cleaning and tinning.</a:t>
            </a:r>
          </a:p>
          <a:p>
            <a:pPr algn="just"/>
            <a:endParaRPr lang="en-US" sz="1600" dirty="0"/>
          </a:p>
          <a:p>
            <a:pPr algn="just"/>
            <a:r>
              <a:rPr lang="en-US" sz="1600" dirty="0" smtClean="0"/>
              <a:t>If the tip is so old, oxidized and corroded that no amount of cleaning attempts will entice solder to wet the tip, it’s probably time to buy some new tips.</a:t>
            </a:r>
          </a:p>
          <a:p>
            <a:pPr algn="just"/>
            <a:endParaRPr lang="en-US" sz="1600" dirty="0"/>
          </a:p>
          <a:p>
            <a:pPr algn="just"/>
            <a:r>
              <a:rPr lang="en-US" sz="1600" dirty="0" smtClean="0"/>
              <a:t>When you leave the bench at the end of the day, tin your soldering iron again.  That protects tips from oxidizing when not in use, and improves the lifetime of all the tips in the lab.</a:t>
            </a:r>
            <a:endParaRPr lang="en-US" sz="1600" dirty="0"/>
          </a:p>
        </p:txBody>
      </p:sp>
    </p:spTree>
    <p:extLst>
      <p:ext uri="{BB962C8B-B14F-4D97-AF65-F5344CB8AC3E}">
        <p14:creationId xmlns:p14="http://schemas.microsoft.com/office/powerpoint/2010/main" val="3411272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399" y="2971800"/>
            <a:ext cx="3076295" cy="2374900"/>
          </a:xfrm>
          <a:prstGeom prst="rect">
            <a:avLst/>
          </a:prstGeom>
        </p:spPr>
      </p:pic>
      <p:sp>
        <p:nvSpPr>
          <p:cNvPr id="5" name="Slide Number Placeholder 4"/>
          <p:cNvSpPr>
            <a:spLocks noGrp="1"/>
          </p:cNvSpPr>
          <p:nvPr>
            <p:ph type="sldNum" sz="quarter" idx="12"/>
          </p:nvPr>
        </p:nvSpPr>
        <p:spPr/>
        <p:txBody>
          <a:bodyPr/>
          <a:lstStyle/>
          <a:p>
            <a:fld id="{CB88B3E5-8DBD-413F-A3F0-26A2FEE5F419}" type="slidenum">
              <a:rPr lang="en-US" smtClean="0"/>
              <a:t>11</a:t>
            </a:fld>
            <a:endParaRPr lang="en-US"/>
          </a:p>
        </p:txBody>
      </p:sp>
      <p:sp>
        <p:nvSpPr>
          <p:cNvPr id="8" name="TextBox 7"/>
          <p:cNvSpPr txBox="1"/>
          <p:nvPr/>
        </p:nvSpPr>
        <p:spPr>
          <a:xfrm>
            <a:off x="152400" y="304800"/>
            <a:ext cx="8898205" cy="923330"/>
          </a:xfrm>
          <a:prstGeom prst="rect">
            <a:avLst/>
          </a:prstGeom>
          <a:noFill/>
        </p:spPr>
        <p:txBody>
          <a:bodyPr wrap="none" rtlCol="0">
            <a:spAutoFit/>
          </a:bodyPr>
          <a:lstStyle/>
          <a:p>
            <a:r>
              <a:rPr lang="en-US" dirty="0" smtClean="0"/>
              <a:t>The Metcal soldering irons tend to work better than the Wellers.  We have the Metcal SP-200</a:t>
            </a:r>
          </a:p>
          <a:p>
            <a:r>
              <a:rPr lang="en-US" dirty="0" smtClean="0"/>
              <a:t>irons, which require Metcal SSC series tips.  The 7xx part numbers are for lead-free soldering.</a:t>
            </a:r>
          </a:p>
          <a:p>
            <a:r>
              <a:rPr lang="en-US" dirty="0" smtClean="0"/>
              <a:t>Metcal soldering irons have special metal alloys in the tips which somehow work better.</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61369"/>
            <a:ext cx="2850803"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471055" y="3485444"/>
            <a:ext cx="4572000" cy="307777"/>
          </a:xfrm>
          <a:prstGeom prst="rect">
            <a:avLst/>
          </a:prstGeom>
        </p:spPr>
        <p:txBody>
          <a:bodyPr>
            <a:spAutoFit/>
          </a:bodyPr>
          <a:lstStyle/>
          <a:p>
            <a:r>
              <a:rPr lang="en-US" sz="1400" dirty="0"/>
              <a:t>http://www.okinternational.com/product_soldering/sp200</a:t>
            </a:r>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999" y="3962400"/>
            <a:ext cx="2705759"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5681919" y="5368560"/>
            <a:ext cx="3309681" cy="523220"/>
          </a:xfrm>
          <a:prstGeom prst="rect">
            <a:avLst/>
          </a:prstGeom>
        </p:spPr>
        <p:txBody>
          <a:bodyPr wrap="square">
            <a:spAutoFit/>
          </a:bodyPr>
          <a:lstStyle/>
          <a:p>
            <a:r>
              <a:rPr lang="en-US" sz="1400" dirty="0" smtClean="0"/>
              <a:t>Use the pad attached to the cord to pull the tip out and put in a different tip.</a:t>
            </a:r>
            <a:endParaRPr lang="en-US" sz="1400" dirty="0"/>
          </a:p>
        </p:txBody>
      </p:sp>
    </p:spTree>
    <p:extLst>
      <p:ext uri="{BB962C8B-B14F-4D97-AF65-F5344CB8AC3E}">
        <p14:creationId xmlns:p14="http://schemas.microsoft.com/office/powerpoint/2010/main" val="38864023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B88B3E5-8DBD-413F-A3F0-26A2FEE5F419}" type="slidenum">
              <a:rPr lang="en-US" smtClean="0"/>
              <a:t>12</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9497" y="2576479"/>
            <a:ext cx="5186353" cy="321553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971020"/>
            <a:ext cx="3260522" cy="1721556"/>
          </a:xfrm>
          <a:prstGeom prst="rect">
            <a:avLst/>
          </a:prstGeom>
        </p:spPr>
      </p:pic>
      <p:sp>
        <p:nvSpPr>
          <p:cNvPr id="5" name="TextBox 4"/>
          <p:cNvSpPr txBox="1"/>
          <p:nvPr/>
        </p:nvSpPr>
        <p:spPr>
          <a:xfrm>
            <a:off x="152400" y="304800"/>
            <a:ext cx="8689366" cy="923330"/>
          </a:xfrm>
          <a:prstGeom prst="rect">
            <a:avLst/>
          </a:prstGeom>
          <a:noFill/>
        </p:spPr>
        <p:txBody>
          <a:bodyPr wrap="none" rtlCol="0">
            <a:spAutoFit/>
          </a:bodyPr>
          <a:lstStyle/>
          <a:p>
            <a:r>
              <a:rPr lang="en-US" dirty="0" smtClean="0"/>
              <a:t>Both surgeons and machinists know that jigging and fixturing is everything when it comes</a:t>
            </a:r>
          </a:p>
          <a:p>
            <a:r>
              <a:rPr lang="en-US" dirty="0"/>
              <a:t>t</a:t>
            </a:r>
            <a:r>
              <a:rPr lang="en-US" dirty="0" smtClean="0"/>
              <a:t>o tasks in which you need to keep your hands steady.  Get a good heavy vise and put your </a:t>
            </a:r>
          </a:p>
          <a:p>
            <a:r>
              <a:rPr lang="en-US" dirty="0"/>
              <a:t>b</a:t>
            </a:r>
            <a:r>
              <a:rPr lang="en-US" dirty="0" smtClean="0"/>
              <a:t>oard in it.  A heavy vise won’t move and you can brace your hand against it.</a:t>
            </a:r>
            <a:endParaRPr lang="en-US" dirty="0"/>
          </a:p>
        </p:txBody>
      </p:sp>
      <p:sp>
        <p:nvSpPr>
          <p:cNvPr id="6" name="TextBox 5"/>
          <p:cNvSpPr txBox="1"/>
          <p:nvPr/>
        </p:nvSpPr>
        <p:spPr>
          <a:xfrm>
            <a:off x="171073" y="1447800"/>
            <a:ext cx="3241849" cy="523220"/>
          </a:xfrm>
          <a:prstGeom prst="rect">
            <a:avLst/>
          </a:prstGeom>
          <a:noFill/>
        </p:spPr>
        <p:txBody>
          <a:bodyPr wrap="square" rtlCol="0">
            <a:spAutoFit/>
          </a:bodyPr>
          <a:lstStyle/>
          <a:p>
            <a:r>
              <a:rPr lang="en-US" sz="1400" dirty="0" smtClean="0"/>
              <a:t>Plastic-jaw vises are bad.  They get melted by inadvertent soldering irons.</a:t>
            </a:r>
            <a:endParaRPr lang="en-US" sz="1400" dirty="0"/>
          </a:p>
        </p:txBody>
      </p:sp>
      <p:sp>
        <p:nvSpPr>
          <p:cNvPr id="7" name="TextBox 6"/>
          <p:cNvSpPr txBox="1"/>
          <p:nvPr/>
        </p:nvSpPr>
        <p:spPr>
          <a:xfrm>
            <a:off x="3729497" y="1600200"/>
            <a:ext cx="5112269" cy="307777"/>
          </a:xfrm>
          <a:prstGeom prst="rect">
            <a:avLst/>
          </a:prstGeom>
          <a:noFill/>
        </p:spPr>
        <p:txBody>
          <a:bodyPr wrap="square" rtlCol="0">
            <a:spAutoFit/>
          </a:bodyPr>
          <a:lstStyle/>
          <a:p>
            <a:r>
              <a:rPr lang="en-US" sz="1400" dirty="0" smtClean="0"/>
              <a:t>A metal-jaw vise with well-machined flat faces is best.</a:t>
            </a:r>
            <a:endParaRPr lang="en-US" sz="1400" dirty="0"/>
          </a:p>
        </p:txBody>
      </p:sp>
      <p:sp>
        <p:nvSpPr>
          <p:cNvPr id="8" name="Rectangle 7"/>
          <p:cNvSpPr/>
          <p:nvPr/>
        </p:nvSpPr>
        <p:spPr>
          <a:xfrm>
            <a:off x="3729498" y="1981200"/>
            <a:ext cx="4512892" cy="523220"/>
          </a:xfrm>
          <a:prstGeom prst="rect">
            <a:avLst/>
          </a:prstGeom>
        </p:spPr>
        <p:txBody>
          <a:bodyPr wrap="square">
            <a:spAutoFit/>
          </a:bodyPr>
          <a:lstStyle/>
          <a:p>
            <a:r>
              <a:rPr lang="en-US" sz="1400" dirty="0" smtClean="0"/>
              <a:t>McMaster #5226A3, Palmgren drill-press vise</a:t>
            </a:r>
          </a:p>
          <a:p>
            <a:r>
              <a:rPr lang="en-US" sz="1400" dirty="0" smtClean="0"/>
              <a:t>http</a:t>
            </a:r>
            <a:r>
              <a:rPr lang="en-US" sz="1400" dirty="0"/>
              <a:t>://www.mcmaster.com/#5226a2/=96bt7m</a:t>
            </a:r>
          </a:p>
        </p:txBody>
      </p:sp>
      <p:sp>
        <p:nvSpPr>
          <p:cNvPr id="9" name="Rectangle 8"/>
          <p:cNvSpPr/>
          <p:nvPr/>
        </p:nvSpPr>
        <p:spPr>
          <a:xfrm>
            <a:off x="279715" y="4030360"/>
            <a:ext cx="3429000" cy="307777"/>
          </a:xfrm>
          <a:prstGeom prst="rect">
            <a:avLst/>
          </a:prstGeom>
        </p:spPr>
        <p:txBody>
          <a:bodyPr wrap="square">
            <a:spAutoFit/>
          </a:bodyPr>
          <a:lstStyle/>
          <a:p>
            <a:r>
              <a:rPr lang="en-US" sz="1400" dirty="0" smtClean="0"/>
              <a:t>Steady your elbows and wrists on the table:</a:t>
            </a:r>
            <a:endParaRPr lang="en-US" sz="1400" dirty="0"/>
          </a:p>
        </p:txBody>
      </p:sp>
      <p:sp>
        <p:nvSpPr>
          <p:cNvPr id="10" name="Rectangle 9"/>
          <p:cNvSpPr/>
          <p:nvPr/>
        </p:nvSpPr>
        <p:spPr>
          <a:xfrm>
            <a:off x="3766443" y="5844315"/>
            <a:ext cx="3429000" cy="307777"/>
          </a:xfrm>
          <a:prstGeom prst="rect">
            <a:avLst/>
          </a:prstGeom>
        </p:spPr>
        <p:txBody>
          <a:bodyPr wrap="square">
            <a:spAutoFit/>
          </a:bodyPr>
          <a:lstStyle/>
          <a:p>
            <a:r>
              <a:rPr lang="en-US" sz="1400" dirty="0" smtClean="0"/>
              <a:t>Touch the table w/pinkie too. </a:t>
            </a:r>
            <a:endParaRPr lang="en-US" sz="1400" dirty="0"/>
          </a:p>
        </p:txBody>
      </p:sp>
      <p:cxnSp>
        <p:nvCxnSpPr>
          <p:cNvPr id="12" name="Straight Arrow Connector 11"/>
          <p:cNvCxnSpPr/>
          <p:nvPr/>
        </p:nvCxnSpPr>
        <p:spPr>
          <a:xfrm flipV="1">
            <a:off x="5310909" y="4184249"/>
            <a:ext cx="1025619" cy="1680842"/>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743200" y="4323215"/>
            <a:ext cx="1052945" cy="581294"/>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985944" y="2677909"/>
            <a:ext cx="2186259" cy="307777"/>
          </a:xfrm>
          <a:prstGeom prst="rect">
            <a:avLst/>
          </a:prstGeom>
        </p:spPr>
        <p:txBody>
          <a:bodyPr wrap="square">
            <a:spAutoFit/>
          </a:bodyPr>
          <a:lstStyle/>
          <a:p>
            <a:r>
              <a:rPr lang="en-US" sz="1400" dirty="0" smtClean="0"/>
              <a:t>Ring finger on the vise.</a:t>
            </a:r>
            <a:endParaRPr lang="en-US" sz="1400" dirty="0"/>
          </a:p>
        </p:txBody>
      </p:sp>
      <p:cxnSp>
        <p:nvCxnSpPr>
          <p:cNvPr id="21" name="Straight Arrow Connector 20"/>
          <p:cNvCxnSpPr/>
          <p:nvPr/>
        </p:nvCxnSpPr>
        <p:spPr>
          <a:xfrm>
            <a:off x="6548582" y="2955636"/>
            <a:ext cx="249383" cy="480291"/>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5414398" y="6118950"/>
            <a:ext cx="3599035" cy="307777"/>
          </a:xfrm>
          <a:prstGeom prst="rect">
            <a:avLst/>
          </a:prstGeom>
        </p:spPr>
        <p:txBody>
          <a:bodyPr wrap="square">
            <a:spAutoFit/>
          </a:bodyPr>
          <a:lstStyle/>
          <a:p>
            <a:r>
              <a:rPr lang="en-US" sz="1400" dirty="0" smtClean="0"/>
              <a:t>Middle finger steadies and guides the tweezer.</a:t>
            </a:r>
            <a:endParaRPr lang="en-US" sz="1400" dirty="0"/>
          </a:p>
        </p:txBody>
      </p:sp>
      <p:cxnSp>
        <p:nvCxnSpPr>
          <p:cNvPr id="25" name="Straight Arrow Connector 24"/>
          <p:cNvCxnSpPr/>
          <p:nvPr/>
        </p:nvCxnSpPr>
        <p:spPr>
          <a:xfrm flipH="1" flipV="1">
            <a:off x="6854241" y="3810000"/>
            <a:ext cx="802704" cy="2341418"/>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29228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0" y="3868902"/>
            <a:ext cx="2108200" cy="214193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172" y="3868902"/>
            <a:ext cx="2735028" cy="2663918"/>
          </a:xfrm>
          <a:prstGeom prst="rect">
            <a:avLst/>
          </a:prstGeom>
        </p:spPr>
      </p:pic>
      <p:sp>
        <p:nvSpPr>
          <p:cNvPr id="5" name="Slide Number Placeholder 4"/>
          <p:cNvSpPr>
            <a:spLocks noGrp="1"/>
          </p:cNvSpPr>
          <p:nvPr>
            <p:ph type="sldNum" sz="quarter" idx="12"/>
          </p:nvPr>
        </p:nvSpPr>
        <p:spPr/>
        <p:txBody>
          <a:bodyPr/>
          <a:lstStyle/>
          <a:p>
            <a:fld id="{CB88B3E5-8DBD-413F-A3F0-26A2FEE5F419}" type="slidenum">
              <a:rPr lang="en-US" smtClean="0"/>
              <a:t>13</a:t>
            </a:fld>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5562600" y="4419600"/>
            <a:ext cx="3364089" cy="107650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845" y="685800"/>
            <a:ext cx="6120155" cy="2986636"/>
          </a:xfrm>
          <a:prstGeom prst="rect">
            <a:avLst/>
          </a:prstGeom>
        </p:spPr>
      </p:pic>
      <p:sp>
        <p:nvSpPr>
          <p:cNvPr id="8" name="TextBox 7"/>
          <p:cNvSpPr txBox="1"/>
          <p:nvPr/>
        </p:nvSpPr>
        <p:spPr>
          <a:xfrm>
            <a:off x="1219200" y="210128"/>
            <a:ext cx="6714659" cy="369332"/>
          </a:xfrm>
          <a:prstGeom prst="rect">
            <a:avLst/>
          </a:prstGeom>
          <a:noFill/>
        </p:spPr>
        <p:txBody>
          <a:bodyPr wrap="none" rtlCol="0">
            <a:spAutoFit/>
          </a:bodyPr>
          <a:lstStyle/>
          <a:p>
            <a:r>
              <a:rPr lang="en-US" dirty="0" smtClean="0"/>
              <a:t>Check Your Tools – you need good tweezers for soldering 0603 devices</a:t>
            </a:r>
            <a:endParaRPr lang="en-US" dirty="0"/>
          </a:p>
        </p:txBody>
      </p:sp>
      <p:sp>
        <p:nvSpPr>
          <p:cNvPr id="9" name="TextBox 8"/>
          <p:cNvSpPr txBox="1"/>
          <p:nvPr/>
        </p:nvSpPr>
        <p:spPr>
          <a:xfrm>
            <a:off x="389172" y="838200"/>
            <a:ext cx="3834896" cy="369332"/>
          </a:xfrm>
          <a:prstGeom prst="rect">
            <a:avLst/>
          </a:prstGeom>
          <a:noFill/>
        </p:spPr>
        <p:txBody>
          <a:bodyPr wrap="none" rtlCol="0">
            <a:spAutoFit/>
          </a:bodyPr>
          <a:lstStyle/>
          <a:p>
            <a:r>
              <a:rPr lang="en-US" dirty="0" smtClean="0"/>
              <a:t>Throw these tweezers into the garbage</a:t>
            </a:r>
            <a:endParaRPr lang="en-US" dirty="0"/>
          </a:p>
        </p:txBody>
      </p:sp>
      <p:sp>
        <p:nvSpPr>
          <p:cNvPr id="10" name="TextBox 9"/>
          <p:cNvSpPr txBox="1"/>
          <p:nvPr/>
        </p:nvSpPr>
        <p:spPr>
          <a:xfrm>
            <a:off x="5562600" y="5508178"/>
            <a:ext cx="3365665" cy="523220"/>
          </a:xfrm>
          <a:prstGeom prst="rect">
            <a:avLst/>
          </a:prstGeom>
          <a:noFill/>
        </p:spPr>
        <p:txBody>
          <a:bodyPr wrap="none" rtlCol="0">
            <a:spAutoFit/>
          </a:bodyPr>
          <a:lstStyle/>
          <a:p>
            <a:r>
              <a:rPr lang="en-US" sz="1400" dirty="0" smtClean="0"/>
              <a:t>Always put the caps back on.  Buy your own</a:t>
            </a:r>
          </a:p>
          <a:p>
            <a:r>
              <a:rPr lang="en-US" sz="1400" dirty="0"/>
              <a:t>t</a:t>
            </a:r>
            <a:r>
              <a:rPr lang="en-US" sz="1400" dirty="0" smtClean="0"/>
              <a:t>weezers and keep them safe.</a:t>
            </a:r>
            <a:endParaRPr lang="en-US" sz="1400" dirty="0"/>
          </a:p>
        </p:txBody>
      </p:sp>
      <p:sp>
        <p:nvSpPr>
          <p:cNvPr id="11" name="TextBox 10"/>
          <p:cNvSpPr txBox="1"/>
          <p:nvPr/>
        </p:nvSpPr>
        <p:spPr>
          <a:xfrm>
            <a:off x="3196511" y="6378931"/>
            <a:ext cx="2268378" cy="307777"/>
          </a:xfrm>
          <a:prstGeom prst="rect">
            <a:avLst/>
          </a:prstGeom>
          <a:noFill/>
        </p:spPr>
        <p:txBody>
          <a:bodyPr wrap="none" rtlCol="0">
            <a:spAutoFit/>
          </a:bodyPr>
          <a:lstStyle/>
          <a:p>
            <a:r>
              <a:rPr lang="en-US" sz="1400" dirty="0" smtClean="0"/>
              <a:t>Good tweezers look like this.</a:t>
            </a:r>
            <a:endParaRPr lang="en-US" sz="1400" dirty="0"/>
          </a:p>
        </p:txBody>
      </p:sp>
    </p:spTree>
    <p:extLst>
      <p:ext uri="{BB962C8B-B14F-4D97-AF65-F5344CB8AC3E}">
        <p14:creationId xmlns:p14="http://schemas.microsoft.com/office/powerpoint/2010/main" val="719174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5861" y="597932"/>
            <a:ext cx="3303402" cy="1704555"/>
          </a:xfrm>
          <a:prstGeom prst="rect">
            <a:avLst/>
          </a:prstGeom>
        </p:spPr>
      </p:pic>
      <p:sp>
        <p:nvSpPr>
          <p:cNvPr id="5" name="Slide Number Placeholder 4"/>
          <p:cNvSpPr>
            <a:spLocks noGrp="1"/>
          </p:cNvSpPr>
          <p:nvPr>
            <p:ph type="sldNum" sz="quarter" idx="12"/>
          </p:nvPr>
        </p:nvSpPr>
        <p:spPr/>
        <p:txBody>
          <a:bodyPr/>
          <a:lstStyle/>
          <a:p>
            <a:fld id="{CB88B3E5-8DBD-413F-A3F0-26A2FEE5F419}" type="slidenum">
              <a:rPr lang="en-US" smtClean="0"/>
              <a:t>14</a:t>
            </a:fld>
            <a:endParaRPr lang="en-US"/>
          </a:p>
        </p:txBody>
      </p:sp>
      <p:sp>
        <p:nvSpPr>
          <p:cNvPr id="8" name="TextBox 7"/>
          <p:cNvSpPr txBox="1"/>
          <p:nvPr/>
        </p:nvSpPr>
        <p:spPr>
          <a:xfrm>
            <a:off x="304800" y="228600"/>
            <a:ext cx="5395131" cy="369332"/>
          </a:xfrm>
          <a:prstGeom prst="rect">
            <a:avLst/>
          </a:prstGeom>
          <a:noFill/>
        </p:spPr>
        <p:txBody>
          <a:bodyPr wrap="none" rtlCol="0">
            <a:spAutoFit/>
          </a:bodyPr>
          <a:lstStyle/>
          <a:p>
            <a:r>
              <a:rPr lang="en-US" dirty="0" smtClean="0"/>
              <a:t>Before you solder a part onto the board, add some flux:</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4267200"/>
            <a:ext cx="4313074" cy="2165163"/>
          </a:xfrm>
          <a:prstGeom prst="rect">
            <a:avLst/>
          </a:prstGeom>
        </p:spPr>
      </p:pic>
      <p:sp>
        <p:nvSpPr>
          <p:cNvPr id="10" name="TextBox 9"/>
          <p:cNvSpPr txBox="1"/>
          <p:nvPr/>
        </p:nvSpPr>
        <p:spPr>
          <a:xfrm>
            <a:off x="76200" y="2743200"/>
            <a:ext cx="8991600" cy="1384995"/>
          </a:xfrm>
          <a:prstGeom prst="rect">
            <a:avLst/>
          </a:prstGeom>
          <a:noFill/>
        </p:spPr>
        <p:txBody>
          <a:bodyPr wrap="square" rtlCol="0">
            <a:spAutoFit/>
          </a:bodyPr>
          <a:lstStyle/>
          <a:p>
            <a:r>
              <a:rPr lang="en-US" sz="1400" dirty="0" smtClean="0"/>
              <a:t>The backside of the SMAs should be soldered around all the edges.  Because of the ground plane, it will require a lot of heat.  Use plenty of flux.  Hold the soldering iron against the juncture of the board and the SMA connector and count to 10 - over 10 full seconds - keeping the iron in contact with the both metal sufaces.  Only then bring the solder wire in to touch the metal surfaces (don’t touch the solder wire directly to the iron).  Use a wide, blunt soldering iron tip for maximum surface area and heat transfer.  Make sure the tip is cleaned and tinned.  Most people don’t have adequate patience or steady-enough hands to hold the iron still against both surfaces for a full 10 seconds before applying solder.</a:t>
            </a:r>
          </a:p>
        </p:txBody>
      </p:sp>
      <p:sp>
        <p:nvSpPr>
          <p:cNvPr id="11" name="TextBox 10"/>
          <p:cNvSpPr txBox="1"/>
          <p:nvPr/>
        </p:nvSpPr>
        <p:spPr>
          <a:xfrm>
            <a:off x="5410201" y="4953000"/>
            <a:ext cx="3429000" cy="1600438"/>
          </a:xfrm>
          <a:prstGeom prst="rect">
            <a:avLst/>
          </a:prstGeom>
          <a:noFill/>
        </p:spPr>
        <p:txBody>
          <a:bodyPr wrap="square" rtlCol="0">
            <a:spAutoFit/>
          </a:bodyPr>
          <a:lstStyle/>
          <a:p>
            <a:r>
              <a:rPr lang="en-US" sz="1400" dirty="0" smtClean="0"/>
              <a:t>Lead-free solder requires 20 </a:t>
            </a:r>
            <a:r>
              <a:rPr lang="en-US" sz="1400" baseline="30000" dirty="0" smtClean="0"/>
              <a:t>o</a:t>
            </a:r>
            <a:r>
              <a:rPr lang="en-US" sz="1400" dirty="0" smtClean="0"/>
              <a:t>C higher temps than leaded solder, and a ground plane is a huge thermal sink.  </a:t>
            </a:r>
          </a:p>
          <a:p>
            <a:endParaRPr lang="en-US" sz="1400" dirty="0"/>
          </a:p>
          <a:p>
            <a:r>
              <a:rPr lang="en-US" sz="1400" dirty="0" smtClean="0"/>
              <a:t>Take your time.</a:t>
            </a:r>
          </a:p>
          <a:p>
            <a:r>
              <a:rPr lang="en-US" sz="1400" dirty="0" smtClean="0"/>
              <a:t>Have patience.</a:t>
            </a:r>
          </a:p>
          <a:p>
            <a:r>
              <a:rPr lang="en-US" sz="1400" dirty="0" smtClean="0"/>
              <a:t>Use </a:t>
            </a:r>
            <a:r>
              <a:rPr lang="en-US" sz="1400" i="1" dirty="0" smtClean="0"/>
              <a:t>flux</a:t>
            </a:r>
            <a:r>
              <a:rPr lang="en-US" sz="1400" dirty="0" smtClean="0"/>
              <a:t>.  Flux is magical.</a:t>
            </a:r>
            <a:endParaRPr lang="en-US" sz="1400" dirty="0"/>
          </a:p>
        </p:txBody>
      </p:sp>
    </p:spTree>
    <p:extLst>
      <p:ext uri="{BB962C8B-B14F-4D97-AF65-F5344CB8AC3E}">
        <p14:creationId xmlns:p14="http://schemas.microsoft.com/office/powerpoint/2010/main" val="7191740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7134" y="2480988"/>
            <a:ext cx="3462565" cy="3310212"/>
          </a:xfrm>
          <a:prstGeom prst="rect">
            <a:avLst/>
          </a:prstGeom>
        </p:spPr>
      </p:pic>
      <p:sp>
        <p:nvSpPr>
          <p:cNvPr id="5" name="Slide Number Placeholder 4"/>
          <p:cNvSpPr>
            <a:spLocks noGrp="1"/>
          </p:cNvSpPr>
          <p:nvPr>
            <p:ph type="sldNum" sz="quarter" idx="12"/>
          </p:nvPr>
        </p:nvSpPr>
        <p:spPr/>
        <p:txBody>
          <a:bodyPr/>
          <a:lstStyle/>
          <a:p>
            <a:fld id="{CB88B3E5-8DBD-413F-A3F0-26A2FEE5F419}" type="slidenum">
              <a:rPr lang="en-US" smtClean="0"/>
              <a:t>15</a:t>
            </a:fld>
            <a:endParaRPr lang="en-US"/>
          </a:p>
        </p:txBody>
      </p:sp>
      <p:sp>
        <p:nvSpPr>
          <p:cNvPr id="7" name="TextBox 6"/>
          <p:cNvSpPr txBox="1"/>
          <p:nvPr/>
        </p:nvSpPr>
        <p:spPr>
          <a:xfrm>
            <a:off x="304801" y="228600"/>
            <a:ext cx="6781799" cy="923330"/>
          </a:xfrm>
          <a:prstGeom prst="rect">
            <a:avLst/>
          </a:prstGeom>
          <a:noFill/>
        </p:spPr>
        <p:txBody>
          <a:bodyPr wrap="square" rtlCol="0">
            <a:spAutoFit/>
          </a:bodyPr>
          <a:lstStyle/>
          <a:p>
            <a:r>
              <a:rPr lang="en-US" dirty="0" smtClean="0"/>
              <a:t>The goal is to get the solder to wet both surfaces and flow until a fillet forms which looks like a Hershy Kiss.  What you don’t want is a cold solder joint.  What’s a cold solder joint?  </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067" y="153993"/>
            <a:ext cx="1933575" cy="1441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1" y="1219200"/>
            <a:ext cx="4762499" cy="2209800"/>
          </a:xfrm>
          <a:prstGeom prst="rect">
            <a:avLst/>
          </a:prstGeom>
        </p:spPr>
      </p:pic>
      <p:sp>
        <p:nvSpPr>
          <p:cNvPr id="10" name="TextBox 9"/>
          <p:cNvSpPr txBox="1"/>
          <p:nvPr/>
        </p:nvSpPr>
        <p:spPr>
          <a:xfrm>
            <a:off x="5363008" y="2012373"/>
            <a:ext cx="2561792" cy="307777"/>
          </a:xfrm>
          <a:prstGeom prst="rect">
            <a:avLst/>
          </a:prstGeom>
          <a:noFill/>
        </p:spPr>
        <p:txBody>
          <a:bodyPr wrap="square" rtlCol="0">
            <a:spAutoFit/>
          </a:bodyPr>
          <a:lstStyle/>
          <a:p>
            <a:r>
              <a:rPr lang="en-US" sz="1400" dirty="0" smtClean="0"/>
              <a:t>Backside of the 2-pin connector:</a:t>
            </a:r>
            <a:endParaRPr lang="en-US" sz="1400" dirty="0"/>
          </a:p>
        </p:txBody>
      </p:sp>
      <p:cxnSp>
        <p:nvCxnSpPr>
          <p:cNvPr id="11" name="Straight Arrow Connector 10"/>
          <p:cNvCxnSpPr/>
          <p:nvPr/>
        </p:nvCxnSpPr>
        <p:spPr>
          <a:xfrm>
            <a:off x="6019800" y="2354118"/>
            <a:ext cx="83127" cy="783268"/>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597891" y="1597892"/>
            <a:ext cx="3851565" cy="36944"/>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515408" y="1499755"/>
            <a:ext cx="2561792" cy="307777"/>
          </a:xfrm>
          <a:prstGeom prst="rect">
            <a:avLst/>
          </a:prstGeom>
          <a:noFill/>
        </p:spPr>
        <p:txBody>
          <a:bodyPr wrap="square" rtlCol="0">
            <a:spAutoFit/>
          </a:bodyPr>
          <a:lstStyle/>
          <a:p>
            <a:r>
              <a:rPr lang="en-US" sz="1400" dirty="0" smtClean="0"/>
              <a:t>2-pin connector</a:t>
            </a:r>
            <a:endParaRPr lang="en-US" sz="1400" dirty="0"/>
          </a:p>
        </p:txBody>
      </p:sp>
      <p:sp>
        <p:nvSpPr>
          <p:cNvPr id="20" name="TextBox 19"/>
          <p:cNvSpPr txBox="1"/>
          <p:nvPr/>
        </p:nvSpPr>
        <p:spPr>
          <a:xfrm>
            <a:off x="2061151" y="3486611"/>
            <a:ext cx="2838739" cy="369332"/>
          </a:xfrm>
          <a:prstGeom prst="rect">
            <a:avLst/>
          </a:prstGeom>
          <a:noFill/>
        </p:spPr>
        <p:txBody>
          <a:bodyPr wrap="square" rtlCol="0">
            <a:spAutoFit/>
          </a:bodyPr>
          <a:lstStyle/>
          <a:p>
            <a:r>
              <a:rPr lang="en-US" dirty="0" smtClean="0"/>
              <a:t>These are cold solder joints! </a:t>
            </a:r>
            <a:endParaRPr lang="en-US" dirty="0"/>
          </a:p>
        </p:txBody>
      </p:sp>
      <p:cxnSp>
        <p:nvCxnSpPr>
          <p:cNvPr id="21" name="Straight Arrow Connector 20"/>
          <p:cNvCxnSpPr/>
          <p:nvPr/>
        </p:nvCxnSpPr>
        <p:spPr>
          <a:xfrm flipV="1">
            <a:off x="4899890" y="3477494"/>
            <a:ext cx="932873" cy="1385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6199" y="4038600"/>
            <a:ext cx="5638801" cy="2677656"/>
          </a:xfrm>
          <a:prstGeom prst="rect">
            <a:avLst/>
          </a:prstGeom>
          <a:noFill/>
        </p:spPr>
        <p:txBody>
          <a:bodyPr wrap="square" rtlCol="0">
            <a:spAutoFit/>
          </a:bodyPr>
          <a:lstStyle/>
          <a:p>
            <a:r>
              <a:rPr lang="en-US" sz="1400" dirty="0" smtClean="0"/>
              <a:t>A ball of solder managed to stick to each pin of the 2-pin connector because the pins have less thermal mass than the ground plane.  The pins got hot enough to hold molten solder, but the solder never even wet the surface of the ground plane.  The plating is Immersion Tin, which is very thin and isn’t easy to solder to.  Clearly, this was a case where the student didn’t use flux.  You need to use flux in order to clean the oxides off the plating so that the solder can wet the surface.  And it takes patience to hold the soldering iron at intersection of the pins and the ground plane long enough for both surfaces to get hot.  You can also tell from looking at the top side of the board that flux and patience were not used there either.  The top-sides traces have less thermal mass, so the solder melted, but it didn’t flow as smoothly as a Hershey Kiss.</a:t>
            </a:r>
            <a:endParaRPr lang="en-US" sz="1400" dirty="0"/>
          </a:p>
        </p:txBody>
      </p:sp>
    </p:spTree>
    <p:extLst>
      <p:ext uri="{BB962C8B-B14F-4D97-AF65-F5344CB8AC3E}">
        <p14:creationId xmlns:p14="http://schemas.microsoft.com/office/powerpoint/2010/main" val="22552569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B88B3E5-8DBD-413F-A3F0-26A2FEE5F419}" type="slidenum">
              <a:rPr lang="en-US" smtClean="0"/>
              <a:t>16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2133600"/>
            <a:ext cx="7596653" cy="3418494"/>
          </a:xfrm>
          <a:prstGeom prst="rect">
            <a:avLst/>
          </a:prstGeom>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04800"/>
            <a:ext cx="1933575" cy="1441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Arrow Connector 8"/>
          <p:cNvCxnSpPr/>
          <p:nvPr/>
        </p:nvCxnSpPr>
        <p:spPr>
          <a:xfrm flipH="1">
            <a:off x="3124200" y="1447800"/>
            <a:ext cx="838200" cy="19812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3543300" y="1616364"/>
            <a:ext cx="409864" cy="184034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574636" y="5542735"/>
            <a:ext cx="1220591" cy="369332"/>
          </a:xfrm>
          <a:prstGeom prst="rect">
            <a:avLst/>
          </a:prstGeom>
          <a:noFill/>
        </p:spPr>
        <p:txBody>
          <a:bodyPr wrap="none" rtlCol="0">
            <a:spAutoFit/>
          </a:bodyPr>
          <a:lstStyle/>
          <a:p>
            <a:r>
              <a:rPr lang="en-US" dirty="0" smtClean="0"/>
              <a:t>Nice fillets.</a:t>
            </a:r>
            <a:endParaRPr lang="en-US" dirty="0"/>
          </a:p>
        </p:txBody>
      </p:sp>
    </p:spTree>
    <p:extLst>
      <p:ext uri="{BB962C8B-B14F-4D97-AF65-F5344CB8AC3E}">
        <p14:creationId xmlns:p14="http://schemas.microsoft.com/office/powerpoint/2010/main" val="8982308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B88B3E5-8DBD-413F-A3F0-26A2FEE5F419}" type="slidenum">
              <a:rPr lang="en-US" smtClean="0"/>
              <a:t>17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838200"/>
            <a:ext cx="5003800" cy="2621991"/>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3886200"/>
            <a:ext cx="3732018" cy="2552700"/>
          </a:xfrm>
          <a:prstGeom prst="rect">
            <a:avLst/>
          </a:prstGeom>
        </p:spPr>
      </p:pic>
      <p:sp>
        <p:nvSpPr>
          <p:cNvPr id="4" name="TextBox 3"/>
          <p:cNvSpPr txBox="1"/>
          <p:nvPr/>
        </p:nvSpPr>
        <p:spPr>
          <a:xfrm>
            <a:off x="2802304" y="468868"/>
            <a:ext cx="3463192" cy="369332"/>
          </a:xfrm>
          <a:prstGeom prst="rect">
            <a:avLst/>
          </a:prstGeom>
          <a:noFill/>
        </p:spPr>
        <p:txBody>
          <a:bodyPr wrap="none" rtlCol="0">
            <a:spAutoFit/>
          </a:bodyPr>
          <a:lstStyle/>
          <a:p>
            <a:r>
              <a:rPr lang="en-US" dirty="0" smtClean="0"/>
              <a:t>Another example of poor soldering</a:t>
            </a:r>
            <a:endParaRPr lang="en-US" dirty="0"/>
          </a:p>
        </p:txBody>
      </p:sp>
      <p:cxnSp>
        <p:nvCxnSpPr>
          <p:cNvPr id="8" name="Straight Arrow Connector 7"/>
          <p:cNvCxnSpPr/>
          <p:nvPr/>
        </p:nvCxnSpPr>
        <p:spPr>
          <a:xfrm flipH="1">
            <a:off x="2900218" y="873991"/>
            <a:ext cx="911869" cy="6223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019800" y="1496291"/>
            <a:ext cx="2919357" cy="923330"/>
          </a:xfrm>
          <a:prstGeom prst="rect">
            <a:avLst/>
          </a:prstGeom>
          <a:noFill/>
        </p:spPr>
        <p:txBody>
          <a:bodyPr wrap="square" rtlCol="0">
            <a:spAutoFit/>
          </a:bodyPr>
          <a:lstStyle/>
          <a:p>
            <a:r>
              <a:rPr lang="en-US" dirty="0" smtClean="0"/>
              <a:t>We can fix this.  We don’t even need to add any more solder.</a:t>
            </a:r>
            <a:endParaRPr lang="en-US" dirty="0"/>
          </a:p>
        </p:txBody>
      </p:sp>
      <p:sp>
        <p:nvSpPr>
          <p:cNvPr id="12" name="TextBox 11"/>
          <p:cNvSpPr txBox="1"/>
          <p:nvPr/>
        </p:nvSpPr>
        <p:spPr>
          <a:xfrm>
            <a:off x="420743" y="4876800"/>
            <a:ext cx="2919357" cy="369332"/>
          </a:xfrm>
          <a:prstGeom prst="rect">
            <a:avLst/>
          </a:prstGeom>
          <a:noFill/>
        </p:spPr>
        <p:txBody>
          <a:bodyPr wrap="square" rtlCol="0">
            <a:spAutoFit/>
          </a:bodyPr>
          <a:lstStyle/>
          <a:p>
            <a:r>
              <a:rPr lang="en-US" dirty="0" smtClean="0"/>
              <a:t>Apply flux, heat and time.</a:t>
            </a:r>
            <a:endParaRPr lang="en-US" dirty="0"/>
          </a:p>
        </p:txBody>
      </p:sp>
    </p:spTree>
    <p:extLst>
      <p:ext uri="{BB962C8B-B14F-4D97-AF65-F5344CB8AC3E}">
        <p14:creationId xmlns:p14="http://schemas.microsoft.com/office/powerpoint/2010/main" val="17950826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B88B3E5-8DBD-413F-A3F0-26A2FEE5F419}" type="slidenum">
              <a:rPr lang="en-US" smtClean="0"/>
              <a:t>18</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902732"/>
            <a:ext cx="4786809" cy="229766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3874532"/>
            <a:ext cx="6170744" cy="2221468"/>
          </a:xfrm>
          <a:prstGeom prst="rect">
            <a:avLst/>
          </a:prstGeom>
        </p:spPr>
      </p:pic>
      <p:sp>
        <p:nvSpPr>
          <p:cNvPr id="5" name="TextBox 4"/>
          <p:cNvSpPr txBox="1"/>
          <p:nvPr/>
        </p:nvSpPr>
        <p:spPr>
          <a:xfrm>
            <a:off x="762000" y="533400"/>
            <a:ext cx="2919357" cy="369332"/>
          </a:xfrm>
          <a:prstGeom prst="rect">
            <a:avLst/>
          </a:prstGeom>
          <a:noFill/>
        </p:spPr>
        <p:txBody>
          <a:bodyPr wrap="square" rtlCol="0">
            <a:spAutoFit/>
          </a:bodyPr>
          <a:lstStyle/>
          <a:p>
            <a:r>
              <a:rPr lang="en-US" dirty="0" smtClean="0"/>
              <a:t>And more time.</a:t>
            </a:r>
            <a:endParaRPr lang="en-US" dirty="0"/>
          </a:p>
        </p:txBody>
      </p:sp>
      <p:sp>
        <p:nvSpPr>
          <p:cNvPr id="6" name="TextBox 5"/>
          <p:cNvSpPr txBox="1"/>
          <p:nvPr/>
        </p:nvSpPr>
        <p:spPr>
          <a:xfrm>
            <a:off x="3114630" y="3505200"/>
            <a:ext cx="2919357" cy="369332"/>
          </a:xfrm>
          <a:prstGeom prst="rect">
            <a:avLst/>
          </a:prstGeom>
          <a:noFill/>
        </p:spPr>
        <p:txBody>
          <a:bodyPr wrap="square" rtlCol="0">
            <a:spAutoFit/>
          </a:bodyPr>
          <a:lstStyle/>
          <a:p>
            <a:r>
              <a:rPr lang="en-US" dirty="0" smtClean="0"/>
              <a:t>And even more time.</a:t>
            </a:r>
            <a:endParaRPr lang="en-US" dirty="0"/>
          </a:p>
        </p:txBody>
      </p:sp>
    </p:spTree>
    <p:extLst>
      <p:ext uri="{BB962C8B-B14F-4D97-AF65-F5344CB8AC3E}">
        <p14:creationId xmlns:p14="http://schemas.microsoft.com/office/powerpoint/2010/main" val="30520866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B88B3E5-8DBD-413F-A3F0-26A2FEE5F419}" type="slidenum">
              <a:rPr lang="en-US" smtClean="0"/>
              <a:t>19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2362200"/>
            <a:ext cx="4384524" cy="22098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981200"/>
            <a:ext cx="3415126" cy="3251200"/>
          </a:xfrm>
          <a:prstGeom prst="rect">
            <a:avLst/>
          </a:prstGeom>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6687" y="304800"/>
            <a:ext cx="1933575" cy="1441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Arrow Connector 7"/>
          <p:cNvCxnSpPr/>
          <p:nvPr/>
        </p:nvCxnSpPr>
        <p:spPr>
          <a:xfrm flipH="1">
            <a:off x="3242396" y="1625600"/>
            <a:ext cx="2299422" cy="196041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770851" y="1616364"/>
            <a:ext cx="666894" cy="13208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370489" y="5791200"/>
            <a:ext cx="1220591" cy="369332"/>
          </a:xfrm>
          <a:prstGeom prst="rect">
            <a:avLst/>
          </a:prstGeom>
          <a:noFill/>
        </p:spPr>
        <p:txBody>
          <a:bodyPr wrap="none" rtlCol="0">
            <a:spAutoFit/>
          </a:bodyPr>
          <a:lstStyle/>
          <a:p>
            <a:r>
              <a:rPr lang="en-US" dirty="0" smtClean="0"/>
              <a:t>Nice fillets.</a:t>
            </a:r>
            <a:endParaRPr lang="en-US" dirty="0"/>
          </a:p>
        </p:txBody>
      </p:sp>
    </p:spTree>
    <p:extLst>
      <p:ext uri="{BB962C8B-B14F-4D97-AF65-F5344CB8AC3E}">
        <p14:creationId xmlns:p14="http://schemas.microsoft.com/office/powerpoint/2010/main" val="13732427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B88B3E5-8DBD-413F-A3F0-26A2FEE5F419}" type="slidenum">
              <a:rPr lang="en-US" smtClean="0"/>
              <a:t>20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163083"/>
            <a:ext cx="7620000" cy="2273300"/>
          </a:xfrm>
          <a:prstGeom prst="rect">
            <a:avLst/>
          </a:prstGeom>
        </p:spPr>
      </p:pic>
      <p:cxnSp>
        <p:nvCxnSpPr>
          <p:cNvPr id="7" name="Straight Arrow Connector 6"/>
          <p:cNvCxnSpPr/>
          <p:nvPr/>
        </p:nvCxnSpPr>
        <p:spPr>
          <a:xfrm flipH="1">
            <a:off x="2034886" y="674132"/>
            <a:ext cx="1264227" cy="162560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578921" y="304800"/>
            <a:ext cx="5879279" cy="369332"/>
          </a:xfrm>
          <a:prstGeom prst="rect">
            <a:avLst/>
          </a:prstGeom>
          <a:noFill/>
        </p:spPr>
        <p:txBody>
          <a:bodyPr wrap="square" rtlCol="0">
            <a:spAutoFit/>
          </a:bodyPr>
          <a:lstStyle/>
          <a:p>
            <a:r>
              <a:rPr lang="en-US" dirty="0" smtClean="0"/>
              <a:t>This edge of the SMA connector should also be soldered.</a:t>
            </a:r>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4045527"/>
            <a:ext cx="2743200" cy="2611526"/>
          </a:xfrm>
          <a:prstGeom prst="rect">
            <a:avLst/>
          </a:prstGeom>
        </p:spPr>
      </p:pic>
      <p:sp>
        <p:nvSpPr>
          <p:cNvPr id="11" name="TextBox 10"/>
          <p:cNvSpPr txBox="1"/>
          <p:nvPr/>
        </p:nvSpPr>
        <p:spPr>
          <a:xfrm>
            <a:off x="1295400" y="4267200"/>
            <a:ext cx="2939639" cy="923330"/>
          </a:xfrm>
          <a:prstGeom prst="rect">
            <a:avLst/>
          </a:prstGeom>
          <a:noFill/>
        </p:spPr>
        <p:txBody>
          <a:bodyPr wrap="square" rtlCol="0">
            <a:spAutoFit/>
          </a:bodyPr>
          <a:lstStyle/>
          <a:p>
            <a:r>
              <a:rPr lang="en-US" dirty="0" smtClean="0"/>
              <a:t>Can be difficult if the routed edge of the board is too far from the ground plane:</a:t>
            </a:r>
            <a:endParaRPr lang="en-US" dirty="0"/>
          </a:p>
        </p:txBody>
      </p:sp>
      <p:cxnSp>
        <p:nvCxnSpPr>
          <p:cNvPr id="12" name="Straight Arrow Connector 11"/>
          <p:cNvCxnSpPr/>
          <p:nvPr/>
        </p:nvCxnSpPr>
        <p:spPr>
          <a:xfrm>
            <a:off x="4027055" y="4618182"/>
            <a:ext cx="1360632" cy="46689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26781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B88B3E5-8DBD-413F-A3F0-26A2FEE5F419}" type="slidenum">
              <a:rPr lang="en-US" smtClean="0"/>
              <a:t>21</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613" y="533400"/>
            <a:ext cx="5942387" cy="3733800"/>
          </a:xfrm>
          <a:prstGeom prst="rect">
            <a:avLst/>
          </a:prstGeom>
        </p:spPr>
      </p:pic>
      <p:sp>
        <p:nvSpPr>
          <p:cNvPr id="7" name="TextBox 6"/>
          <p:cNvSpPr txBox="1"/>
          <p:nvPr/>
        </p:nvSpPr>
        <p:spPr>
          <a:xfrm>
            <a:off x="570344" y="4396448"/>
            <a:ext cx="8268855" cy="1600438"/>
          </a:xfrm>
          <a:prstGeom prst="rect">
            <a:avLst/>
          </a:prstGeom>
          <a:noFill/>
        </p:spPr>
        <p:txBody>
          <a:bodyPr wrap="square" rtlCol="0">
            <a:spAutoFit/>
          </a:bodyPr>
          <a:lstStyle/>
          <a:p>
            <a:r>
              <a:rPr lang="en-US" sz="1400" dirty="0" smtClean="0"/>
              <a:t>You can get around that problem when you design your board, by designing the ground  plane to come to within say, 0.3 mm, of the routed outline you want.   The board house wil panelize your design (put multiple copies on one fabricated panel, usually 9”x12”) and the board house can also route your boards precisely.</a:t>
            </a:r>
          </a:p>
          <a:p>
            <a:endParaRPr lang="en-US" sz="1400" dirty="0"/>
          </a:p>
          <a:p>
            <a:r>
              <a:rPr lang="en-US" sz="1400" dirty="0" smtClean="0"/>
              <a:t>You extract the boards from the panel with diagonal cutters.  Then trim the tab close to the board.  Finally, get a flate file, stick the metal end in a vise, and run your board back and forth across the file to smooth out any remnants of the tabs.</a:t>
            </a:r>
          </a:p>
        </p:txBody>
      </p:sp>
    </p:spTree>
    <p:extLst>
      <p:ext uri="{BB962C8B-B14F-4D97-AF65-F5344CB8AC3E}">
        <p14:creationId xmlns:p14="http://schemas.microsoft.com/office/powerpoint/2010/main" val="22436778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2971800"/>
            <a:ext cx="5080000" cy="3312160"/>
          </a:xfrm>
          <a:prstGeom prst="rect">
            <a:avLst/>
          </a:prstGeom>
        </p:spPr>
      </p:pic>
      <p:sp>
        <p:nvSpPr>
          <p:cNvPr id="3" name="Slide Number Placeholder 2"/>
          <p:cNvSpPr>
            <a:spLocks noGrp="1"/>
          </p:cNvSpPr>
          <p:nvPr>
            <p:ph type="sldNum" sz="quarter" idx="12"/>
          </p:nvPr>
        </p:nvSpPr>
        <p:spPr/>
        <p:txBody>
          <a:bodyPr/>
          <a:lstStyle/>
          <a:p>
            <a:fld id="{CB88B3E5-8DBD-413F-A3F0-26A2FEE5F419}" type="slidenum">
              <a:rPr lang="en-US" smtClean="0"/>
              <a:t>22</a:t>
            </a:fld>
            <a:endParaRPr lang="en-US"/>
          </a:p>
        </p:txBody>
      </p:sp>
      <p:sp>
        <p:nvSpPr>
          <p:cNvPr id="4" name="TextBox 3"/>
          <p:cNvSpPr txBox="1"/>
          <p:nvPr/>
        </p:nvSpPr>
        <p:spPr>
          <a:xfrm>
            <a:off x="76200" y="381000"/>
            <a:ext cx="8915400" cy="2308324"/>
          </a:xfrm>
          <a:prstGeom prst="rect">
            <a:avLst/>
          </a:prstGeom>
          <a:noFill/>
        </p:spPr>
        <p:txBody>
          <a:bodyPr wrap="square" rtlCol="0">
            <a:spAutoFit/>
          </a:bodyPr>
          <a:lstStyle/>
          <a:p>
            <a:r>
              <a:rPr lang="en-US" sz="1600" dirty="0" smtClean="0"/>
              <a:t>It’s not easy to tell if you’ve made cold solder joints.  Consequently, get in the habit of looking at your board under this stereo microscope after every componet you solder onto your board.  You want to turn your board and look at it from the sides so you can inspect the fillets.  To do this, hang the stereo microscope over the edge of the table so you have room to rotate the board and move it with your hands</a:t>
            </a:r>
          </a:p>
          <a:p>
            <a:r>
              <a:rPr lang="en-US" sz="1600" dirty="0" smtClean="0"/>
              <a:t>into the correct range for the depth of field of the microscope.  Make sure to turn the microscope light on, or get a gooseneck light.  Adjust the eye pieces separately for each eye (most people don’t have equal</a:t>
            </a:r>
          </a:p>
          <a:p>
            <a:r>
              <a:rPr lang="en-US" sz="1600" dirty="0"/>
              <a:t>s</a:t>
            </a:r>
            <a:r>
              <a:rPr lang="en-US" sz="1600" dirty="0" smtClean="0"/>
              <a:t>ight in both eyes.)  Take your time and learn to “see” the features on your board.</a:t>
            </a:r>
          </a:p>
          <a:p>
            <a:endParaRPr lang="en-US" sz="1600" dirty="0"/>
          </a:p>
          <a:p>
            <a:r>
              <a:rPr lang="en-US" sz="1600" dirty="0" smtClean="0"/>
              <a:t>It will save you time later if you take time to do this.  Remember:  It’s Always a Connector Problem...</a:t>
            </a:r>
            <a:endParaRPr lang="en-US" sz="1600"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2905991"/>
            <a:ext cx="165286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64023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B88B3E5-8DBD-413F-A3F0-26A2FEE5F419}" type="slidenum">
              <a:rPr lang="en-US" smtClean="0"/>
              <a:t>23</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2309" y="2057400"/>
            <a:ext cx="6477000" cy="2191385"/>
          </a:xfrm>
          <a:prstGeom prst="rect">
            <a:avLst/>
          </a:prstGeom>
        </p:spPr>
      </p:pic>
      <p:sp>
        <p:nvSpPr>
          <p:cNvPr id="2" name="TextBox 1"/>
          <p:cNvSpPr txBox="1"/>
          <p:nvPr/>
        </p:nvSpPr>
        <p:spPr>
          <a:xfrm>
            <a:off x="1715000" y="609600"/>
            <a:ext cx="5714000" cy="369332"/>
          </a:xfrm>
          <a:prstGeom prst="rect">
            <a:avLst/>
          </a:prstGeom>
          <a:noFill/>
        </p:spPr>
        <p:txBody>
          <a:bodyPr wrap="none" rtlCol="0">
            <a:spAutoFit/>
          </a:bodyPr>
          <a:lstStyle/>
          <a:p>
            <a:r>
              <a:rPr lang="en-US" dirty="0" smtClean="0"/>
              <a:t>How do you remove an 0603 component from your board?</a:t>
            </a:r>
            <a:endParaRPr lang="en-US" dirty="0"/>
          </a:p>
        </p:txBody>
      </p:sp>
      <p:sp>
        <p:nvSpPr>
          <p:cNvPr id="7" name="TextBox 6"/>
          <p:cNvSpPr txBox="1"/>
          <p:nvPr/>
        </p:nvSpPr>
        <p:spPr>
          <a:xfrm>
            <a:off x="681182" y="4800600"/>
            <a:ext cx="7781636" cy="1323439"/>
          </a:xfrm>
          <a:prstGeom prst="rect">
            <a:avLst/>
          </a:prstGeom>
          <a:noFill/>
        </p:spPr>
        <p:txBody>
          <a:bodyPr wrap="square" rtlCol="0">
            <a:spAutoFit/>
          </a:bodyPr>
          <a:lstStyle/>
          <a:p>
            <a:r>
              <a:rPr lang="en-US" sz="1600" dirty="0" smtClean="0"/>
              <a:t>First, of course, you need to use flux.  However, if you use a pair of tweezers and a single soldering iron, trying to consecutively heat one end of the component and then the other, you risk pulling the component off the board and ripping part of the trace off with it.  You can also end up pulling the metalized landing pad off your component (this happens frequenctly with the 0603 inductors;  their metal is very thin). </a:t>
            </a:r>
          </a:p>
        </p:txBody>
      </p:sp>
      <p:sp>
        <p:nvSpPr>
          <p:cNvPr id="8" name="TextBox 7"/>
          <p:cNvSpPr txBox="1"/>
          <p:nvPr/>
        </p:nvSpPr>
        <p:spPr>
          <a:xfrm>
            <a:off x="2273198" y="1219200"/>
            <a:ext cx="4597605" cy="369332"/>
          </a:xfrm>
          <a:prstGeom prst="rect">
            <a:avLst/>
          </a:prstGeom>
          <a:noFill/>
        </p:spPr>
        <p:txBody>
          <a:bodyPr wrap="none" rtlCol="0">
            <a:spAutoFit/>
          </a:bodyPr>
          <a:lstStyle/>
          <a:p>
            <a:r>
              <a:rPr lang="en-US" dirty="0" smtClean="0"/>
              <a:t>Let’s say you would like to remove this resistor:</a:t>
            </a:r>
            <a:endParaRPr lang="en-US" dirty="0"/>
          </a:p>
        </p:txBody>
      </p:sp>
      <p:cxnSp>
        <p:nvCxnSpPr>
          <p:cNvPr id="9" name="Straight Arrow Connector 8"/>
          <p:cNvCxnSpPr/>
          <p:nvPr/>
        </p:nvCxnSpPr>
        <p:spPr>
          <a:xfrm flipH="1">
            <a:off x="4322185" y="1625600"/>
            <a:ext cx="249815" cy="180570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95965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B88B3E5-8DBD-413F-A3F0-26A2FEE5F419}" type="slidenum">
              <a:rPr lang="en-US" smtClean="0"/>
              <a:t>24</a:t>
            </a:fld>
            <a:endParaRPr lang="en-US"/>
          </a:p>
        </p:txBody>
      </p:sp>
      <p:sp>
        <p:nvSpPr>
          <p:cNvPr id="7" name="TextBox 6"/>
          <p:cNvSpPr txBox="1"/>
          <p:nvPr/>
        </p:nvSpPr>
        <p:spPr>
          <a:xfrm>
            <a:off x="681182" y="228600"/>
            <a:ext cx="7781636" cy="830997"/>
          </a:xfrm>
          <a:prstGeom prst="rect">
            <a:avLst/>
          </a:prstGeom>
          <a:noFill/>
        </p:spPr>
        <p:txBody>
          <a:bodyPr wrap="square" rtlCol="0">
            <a:spAutoFit/>
          </a:bodyPr>
          <a:lstStyle/>
          <a:p>
            <a:r>
              <a:rPr lang="en-US" sz="1600" dirty="0" smtClean="0"/>
              <a:t>The easiest approach is to simply use two soldering irons (after you’ve applied flux).  Once you see the solder on both ends melt, count to three to make sure the component is really not still stuck down, and then use both soldering irons to gently push the part off the trace.</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371600"/>
            <a:ext cx="7658985"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Arrow Connector 7"/>
          <p:cNvCxnSpPr/>
          <p:nvPr/>
        </p:nvCxnSpPr>
        <p:spPr>
          <a:xfrm flipH="1">
            <a:off x="4345709" y="1884218"/>
            <a:ext cx="2683164" cy="7110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583709" y="4198204"/>
            <a:ext cx="1007783" cy="576996"/>
          </a:xfrm>
          <a:prstGeom prst="straightConnector1">
            <a:avLst/>
          </a:prstGeom>
          <a:ln w="190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248400" y="1484531"/>
            <a:ext cx="2504660" cy="369332"/>
          </a:xfrm>
          <a:prstGeom prst="rect">
            <a:avLst/>
          </a:prstGeom>
          <a:solidFill>
            <a:schemeClr val="bg1"/>
          </a:solidFill>
        </p:spPr>
        <p:txBody>
          <a:bodyPr wrap="none" rtlCol="0">
            <a:spAutoFit/>
          </a:bodyPr>
          <a:lstStyle/>
          <a:p>
            <a:r>
              <a:rPr lang="en-US" dirty="0" smtClean="0">
                <a:solidFill>
                  <a:srgbClr val="FF0000"/>
                </a:solidFill>
              </a:rPr>
              <a:t>Wrists steadied on table</a:t>
            </a:r>
            <a:endParaRPr lang="en-US" dirty="0">
              <a:solidFill>
                <a:srgbClr val="FF0000"/>
              </a:solidFill>
            </a:endParaRPr>
          </a:p>
        </p:txBody>
      </p:sp>
      <p:sp>
        <p:nvSpPr>
          <p:cNvPr id="21" name="TextBox 20"/>
          <p:cNvSpPr txBox="1"/>
          <p:nvPr/>
        </p:nvSpPr>
        <p:spPr>
          <a:xfrm>
            <a:off x="838200" y="1452265"/>
            <a:ext cx="2502160" cy="369332"/>
          </a:xfrm>
          <a:prstGeom prst="rect">
            <a:avLst/>
          </a:prstGeom>
          <a:solidFill>
            <a:schemeClr val="bg1"/>
          </a:solidFill>
        </p:spPr>
        <p:txBody>
          <a:bodyPr wrap="none" rtlCol="0">
            <a:spAutoFit/>
          </a:bodyPr>
          <a:lstStyle/>
          <a:p>
            <a:r>
              <a:rPr lang="en-US" dirty="0">
                <a:solidFill>
                  <a:schemeClr val="accent4"/>
                </a:solidFill>
              </a:rPr>
              <a:t>T</a:t>
            </a:r>
            <a:r>
              <a:rPr lang="en-US" dirty="0" smtClean="0">
                <a:solidFill>
                  <a:schemeClr val="accent4"/>
                </a:solidFill>
              </a:rPr>
              <a:t>humb palm against vise</a:t>
            </a:r>
            <a:endParaRPr lang="en-US" dirty="0">
              <a:solidFill>
                <a:schemeClr val="accent4"/>
              </a:solidFill>
            </a:endParaRPr>
          </a:p>
        </p:txBody>
      </p:sp>
      <p:cxnSp>
        <p:nvCxnSpPr>
          <p:cNvPr id="11" name="Straight Arrow Connector 10"/>
          <p:cNvCxnSpPr/>
          <p:nvPr/>
        </p:nvCxnSpPr>
        <p:spPr>
          <a:xfrm>
            <a:off x="2382982" y="1773382"/>
            <a:ext cx="1103610" cy="900821"/>
          </a:xfrm>
          <a:prstGeom prst="straightConnector1">
            <a:avLst/>
          </a:prstGeom>
          <a:ln w="190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6934200" y="1865745"/>
            <a:ext cx="260927" cy="309445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08443" y="6074943"/>
            <a:ext cx="3052054" cy="369332"/>
          </a:xfrm>
          <a:prstGeom prst="rect">
            <a:avLst/>
          </a:prstGeom>
          <a:solidFill>
            <a:schemeClr val="bg1"/>
          </a:solidFill>
        </p:spPr>
        <p:txBody>
          <a:bodyPr wrap="none" rtlCol="0">
            <a:spAutoFit/>
          </a:bodyPr>
          <a:lstStyle/>
          <a:p>
            <a:r>
              <a:rPr lang="en-US" dirty="0" smtClean="0">
                <a:solidFill>
                  <a:srgbClr val="00B050"/>
                </a:solidFill>
              </a:rPr>
              <a:t>Sides of hands resting on table</a:t>
            </a:r>
            <a:endParaRPr lang="en-US" dirty="0">
              <a:solidFill>
                <a:srgbClr val="00B050"/>
              </a:solidFill>
            </a:endParaRPr>
          </a:p>
        </p:txBody>
      </p:sp>
      <p:cxnSp>
        <p:nvCxnSpPr>
          <p:cNvPr id="13" name="Straight Arrow Connector 12"/>
          <p:cNvCxnSpPr/>
          <p:nvPr/>
        </p:nvCxnSpPr>
        <p:spPr>
          <a:xfrm flipV="1">
            <a:off x="3278909" y="6068291"/>
            <a:ext cx="2105891" cy="147782"/>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376218" y="3325091"/>
            <a:ext cx="637309" cy="2770909"/>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2733964" y="3454953"/>
            <a:ext cx="26762" cy="1283302"/>
          </a:xfrm>
          <a:prstGeom prst="straightConnector1">
            <a:avLst/>
          </a:prstGeom>
          <a:ln w="190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857403" y="4710545"/>
            <a:ext cx="1973169" cy="369332"/>
          </a:xfrm>
          <a:prstGeom prst="rect">
            <a:avLst/>
          </a:prstGeom>
          <a:solidFill>
            <a:schemeClr val="bg1"/>
          </a:solidFill>
        </p:spPr>
        <p:txBody>
          <a:bodyPr wrap="none" rtlCol="0">
            <a:spAutoFit/>
          </a:bodyPr>
          <a:lstStyle/>
          <a:p>
            <a:r>
              <a:rPr lang="en-US" dirty="0" smtClean="0">
                <a:solidFill>
                  <a:schemeClr val="tx2"/>
                </a:solidFill>
              </a:rPr>
              <a:t>Pinkies against vise</a:t>
            </a:r>
            <a:endParaRPr lang="en-US" dirty="0">
              <a:solidFill>
                <a:schemeClr val="tx2"/>
              </a:solidFill>
            </a:endParaRPr>
          </a:p>
        </p:txBody>
      </p:sp>
    </p:spTree>
    <p:extLst>
      <p:ext uri="{BB962C8B-B14F-4D97-AF65-F5344CB8AC3E}">
        <p14:creationId xmlns:p14="http://schemas.microsoft.com/office/powerpoint/2010/main" val="25417986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B88B3E5-8DBD-413F-A3F0-26A2FEE5F419}" type="slidenum">
              <a:rPr lang="en-US" smtClean="0"/>
              <a:t>25</a:t>
            </a:fld>
            <a:endParaRPr lang="en-US"/>
          </a:p>
        </p:txBody>
      </p:sp>
      <p:sp>
        <p:nvSpPr>
          <p:cNvPr id="6" name="TextBox 5"/>
          <p:cNvSpPr txBox="1"/>
          <p:nvPr/>
        </p:nvSpPr>
        <p:spPr>
          <a:xfrm>
            <a:off x="838200" y="786825"/>
            <a:ext cx="7543800" cy="584775"/>
          </a:xfrm>
          <a:prstGeom prst="rect">
            <a:avLst/>
          </a:prstGeom>
          <a:noFill/>
        </p:spPr>
        <p:txBody>
          <a:bodyPr wrap="square" rtlCol="0">
            <a:spAutoFit/>
          </a:bodyPr>
          <a:lstStyle/>
          <a:p>
            <a:r>
              <a:rPr lang="en-US" sz="1600" dirty="0" smtClean="0"/>
              <a:t>Finally, get in the habit of also looking closely at all your tools.  Here are two diagonal cutters found in the lab.  Which one belongs in the garbage?  </a:t>
            </a:r>
            <a:endParaRPr lang="en-US" sz="16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2057400"/>
            <a:ext cx="6667969" cy="3505200"/>
          </a:xfrm>
          <a:prstGeom prst="rect">
            <a:avLst/>
          </a:prstGeom>
        </p:spPr>
      </p:pic>
    </p:spTree>
    <p:extLst>
      <p:ext uri="{BB962C8B-B14F-4D97-AF65-F5344CB8AC3E}">
        <p14:creationId xmlns:p14="http://schemas.microsoft.com/office/powerpoint/2010/main" val="7191740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395</TotalTime>
  <Words>2443</Words>
  <Application>Microsoft Office PowerPoint</Application>
  <PresentationFormat>On-screen Show (4:3)</PresentationFormat>
  <Paragraphs>133</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Anita Flynn</dc:creator>
  <cp:lastModifiedBy>Anita Flynn</cp:lastModifiedBy>
  <cp:revision>41</cp:revision>
  <dcterms:created xsi:type="dcterms:W3CDTF">2012-12-02T03:03:38Z</dcterms:created>
  <dcterms:modified xsi:type="dcterms:W3CDTF">2013-01-18T21:51:28Z</dcterms:modified>
</cp:coreProperties>
</file>