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331" r:id="rId2"/>
    <p:sldId id="309" r:id="rId3"/>
    <p:sldId id="330" r:id="rId4"/>
    <p:sldId id="332" r:id="rId5"/>
    <p:sldId id="334" r:id="rId6"/>
    <p:sldId id="335" r:id="rId7"/>
    <p:sldId id="333" r:id="rId8"/>
    <p:sldId id="321" r:id="rId9"/>
    <p:sldId id="337" r:id="rId10"/>
    <p:sldId id="322" r:id="rId11"/>
    <p:sldId id="329" r:id="rId12"/>
    <p:sldId id="311" r:id="rId13"/>
    <p:sldId id="347" r:id="rId14"/>
    <p:sldId id="348" r:id="rId15"/>
    <p:sldId id="341" r:id="rId16"/>
    <p:sldId id="342" r:id="rId17"/>
    <p:sldId id="343" r:id="rId18"/>
    <p:sldId id="344" r:id="rId19"/>
    <p:sldId id="345" r:id="rId20"/>
    <p:sldId id="350" r:id="rId21"/>
    <p:sldId id="349" r:id="rId22"/>
    <p:sldId id="351" r:id="rId23"/>
    <p:sldId id="352" r:id="rId24"/>
    <p:sldId id="346" r:id="rId25"/>
    <p:sldId id="336" r:id="rId26"/>
    <p:sldId id="327" r:id="rId27"/>
    <p:sldId id="353" r:id="rId28"/>
    <p:sldId id="312" r:id="rId29"/>
    <p:sldId id="370" r:id="rId30"/>
    <p:sldId id="314" r:id="rId31"/>
    <p:sldId id="328" r:id="rId32"/>
    <p:sldId id="313" r:id="rId33"/>
    <p:sldId id="339" r:id="rId34"/>
    <p:sldId id="340" r:id="rId35"/>
    <p:sldId id="354" r:id="rId36"/>
    <p:sldId id="367" r:id="rId37"/>
    <p:sldId id="355" r:id="rId38"/>
    <p:sldId id="356" r:id="rId39"/>
    <p:sldId id="357" r:id="rId40"/>
    <p:sldId id="358" r:id="rId41"/>
    <p:sldId id="368" r:id="rId42"/>
    <p:sldId id="359" r:id="rId43"/>
    <p:sldId id="360" r:id="rId44"/>
    <p:sldId id="361" r:id="rId45"/>
    <p:sldId id="362" r:id="rId46"/>
    <p:sldId id="369" r:id="rId47"/>
    <p:sldId id="364" r:id="rId48"/>
    <p:sldId id="365" r:id="rId49"/>
    <p:sldId id="366" r:id="rId50"/>
    <p:sldId id="363"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628" autoAdjust="0"/>
  </p:normalViewPr>
  <p:slideViewPr>
    <p:cSldViewPr>
      <p:cViewPr varScale="1">
        <p:scale>
          <a:sx n="99" d="100"/>
          <a:sy n="99" d="100"/>
        </p:scale>
        <p:origin x="-125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389FCA-E8BF-4D02-A1A1-8415B86DABED}" type="datetimeFigureOut">
              <a:rPr lang="en-US" smtClean="0"/>
              <a:t>11/5/2013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6FDDAE-B875-4CFA-A70D-379FD4A8A1A9}" type="slidenum">
              <a:rPr lang="en-US" smtClean="0"/>
              <a:t>‹#›</a:t>
            </a:fld>
            <a:endParaRPr lang="en-US"/>
          </a:p>
        </p:txBody>
      </p:sp>
    </p:spTree>
    <p:extLst>
      <p:ext uri="{BB962C8B-B14F-4D97-AF65-F5344CB8AC3E}">
        <p14:creationId xmlns:p14="http://schemas.microsoft.com/office/powerpoint/2010/main" val="6444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3C2F90-804F-43C3-9FF3-5E0AB0489A86}" type="datetime1">
              <a:rPr lang="en-US" smtClean="0"/>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6E9E4-11CE-4B8C-A7C2-90A73C07F765}" type="slidenum">
              <a:rPr lang="en-US" smtClean="0"/>
              <a:t>‹#›</a:t>
            </a:fld>
            <a:endParaRPr lang="en-US"/>
          </a:p>
        </p:txBody>
      </p:sp>
    </p:spTree>
    <p:extLst>
      <p:ext uri="{BB962C8B-B14F-4D97-AF65-F5344CB8AC3E}">
        <p14:creationId xmlns:p14="http://schemas.microsoft.com/office/powerpoint/2010/main" val="3082793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FF801C-4BC3-49F8-83FB-D77039F83473}" type="datetime1">
              <a:rPr lang="en-US" smtClean="0"/>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6E9E4-11CE-4B8C-A7C2-90A73C07F765}" type="slidenum">
              <a:rPr lang="en-US" smtClean="0"/>
              <a:t>‹#›</a:t>
            </a:fld>
            <a:endParaRPr lang="en-US"/>
          </a:p>
        </p:txBody>
      </p:sp>
    </p:spTree>
    <p:extLst>
      <p:ext uri="{BB962C8B-B14F-4D97-AF65-F5344CB8AC3E}">
        <p14:creationId xmlns:p14="http://schemas.microsoft.com/office/powerpoint/2010/main" val="2153136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985444-D888-472D-BA6C-F6E2B7C53AAF}" type="datetime1">
              <a:rPr lang="en-US" smtClean="0"/>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6E9E4-11CE-4B8C-A7C2-90A73C07F765}" type="slidenum">
              <a:rPr lang="en-US" smtClean="0"/>
              <a:t>‹#›</a:t>
            </a:fld>
            <a:endParaRPr lang="en-US"/>
          </a:p>
        </p:txBody>
      </p:sp>
    </p:spTree>
    <p:extLst>
      <p:ext uri="{BB962C8B-B14F-4D97-AF65-F5344CB8AC3E}">
        <p14:creationId xmlns:p14="http://schemas.microsoft.com/office/powerpoint/2010/main" val="955925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6D1CEF-4AF2-4F31-9533-5DBE431268B2}" type="datetime1">
              <a:rPr lang="en-US" smtClean="0"/>
              <a:t>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6E9E4-11CE-4B8C-A7C2-90A73C07F765}" type="slidenum">
              <a:rPr lang="en-US" smtClean="0"/>
              <a:t>‹#›</a:t>
            </a:fld>
            <a:endParaRPr lang="en-US"/>
          </a:p>
        </p:txBody>
      </p:sp>
    </p:spTree>
    <p:extLst>
      <p:ext uri="{BB962C8B-B14F-4D97-AF65-F5344CB8AC3E}">
        <p14:creationId xmlns:p14="http://schemas.microsoft.com/office/powerpoint/2010/main" val="3175086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7F00D6-A714-4EFB-9515-C26BBC283E0B}" type="datetime1">
              <a:rPr lang="en-US" smtClean="0"/>
              <a:t>11/5/2013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B6E9E4-11CE-4B8C-A7C2-90A73C07F765}" type="slidenum">
              <a:rPr lang="en-US" smtClean="0"/>
              <a:t>‹#›</a:t>
            </a:fld>
            <a:endParaRPr lang="en-US"/>
          </a:p>
        </p:txBody>
      </p:sp>
    </p:spTree>
    <p:extLst>
      <p:ext uri="{BB962C8B-B14F-4D97-AF65-F5344CB8AC3E}">
        <p14:creationId xmlns:p14="http://schemas.microsoft.com/office/powerpoint/2010/main" val="2407274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81378A-CCE1-4DB5-A95A-9C863D21D3D0}" type="datetime1">
              <a:rPr lang="en-US" smtClean="0"/>
              <a:t>11/5/2013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B6E9E4-11CE-4B8C-A7C2-90A73C07F765}" type="slidenum">
              <a:rPr lang="en-US" smtClean="0"/>
              <a:t>‹#›</a:t>
            </a:fld>
            <a:endParaRPr lang="en-US"/>
          </a:p>
        </p:txBody>
      </p:sp>
    </p:spTree>
    <p:extLst>
      <p:ext uri="{BB962C8B-B14F-4D97-AF65-F5344CB8AC3E}">
        <p14:creationId xmlns:p14="http://schemas.microsoft.com/office/powerpoint/2010/main" val="3857687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FF9C93-8259-4A63-A570-5F624710A0ED}" type="datetime1">
              <a:rPr lang="en-US" smtClean="0"/>
              <a:t>11/5/2013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B6E9E4-11CE-4B8C-A7C2-90A73C07F765}" type="slidenum">
              <a:rPr lang="en-US" smtClean="0"/>
              <a:t>‹#›</a:t>
            </a:fld>
            <a:endParaRPr lang="en-US"/>
          </a:p>
        </p:txBody>
      </p:sp>
    </p:spTree>
    <p:extLst>
      <p:ext uri="{BB962C8B-B14F-4D97-AF65-F5344CB8AC3E}">
        <p14:creationId xmlns:p14="http://schemas.microsoft.com/office/powerpoint/2010/main" val="552387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BD7820-75BE-45AE-83BE-F60DC9E206BC}" type="datetime1">
              <a:rPr lang="en-US" smtClean="0"/>
              <a:t>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6E9E4-11CE-4B8C-A7C2-90A73C07F765}" type="slidenum">
              <a:rPr lang="en-US" smtClean="0"/>
              <a:t>‹#›</a:t>
            </a:fld>
            <a:endParaRPr lang="en-US"/>
          </a:p>
        </p:txBody>
      </p:sp>
    </p:spTree>
    <p:extLst>
      <p:ext uri="{BB962C8B-B14F-4D97-AF65-F5344CB8AC3E}">
        <p14:creationId xmlns:p14="http://schemas.microsoft.com/office/powerpoint/2010/main" val="840626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C564B7-3B5B-4CED-9B5B-61D31DE5F93D}" type="datetime1">
              <a:rPr lang="en-US" smtClean="0"/>
              <a:t>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6E9E4-11CE-4B8C-A7C2-90A73C07F765}" type="slidenum">
              <a:rPr lang="en-US" smtClean="0"/>
              <a:t>‹#›</a:t>
            </a:fld>
            <a:endParaRPr lang="en-US"/>
          </a:p>
        </p:txBody>
      </p:sp>
    </p:spTree>
    <p:extLst>
      <p:ext uri="{BB962C8B-B14F-4D97-AF65-F5344CB8AC3E}">
        <p14:creationId xmlns:p14="http://schemas.microsoft.com/office/powerpoint/2010/main" val="2367502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23506E-A289-44A0-9E64-CB77D51F9C8B}" type="datetime1">
              <a:rPr lang="en-US" smtClean="0"/>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6E9E4-11CE-4B8C-A7C2-90A73C07F765}" type="slidenum">
              <a:rPr lang="en-US" smtClean="0"/>
              <a:t>‹#›</a:t>
            </a:fld>
            <a:endParaRPr lang="en-US"/>
          </a:p>
        </p:txBody>
      </p:sp>
    </p:spTree>
    <p:extLst>
      <p:ext uri="{BB962C8B-B14F-4D97-AF65-F5344CB8AC3E}">
        <p14:creationId xmlns:p14="http://schemas.microsoft.com/office/powerpoint/2010/main" val="1023080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C16750-4B02-4A8C-9970-63C7256EA40B}" type="datetime1">
              <a:rPr lang="en-US" smtClean="0"/>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6E9E4-11CE-4B8C-A7C2-90A73C07F765}" type="slidenum">
              <a:rPr lang="en-US" smtClean="0"/>
              <a:t>‹#›</a:t>
            </a:fld>
            <a:endParaRPr lang="en-US"/>
          </a:p>
        </p:txBody>
      </p:sp>
    </p:spTree>
    <p:extLst>
      <p:ext uri="{BB962C8B-B14F-4D97-AF65-F5344CB8AC3E}">
        <p14:creationId xmlns:p14="http://schemas.microsoft.com/office/powerpoint/2010/main" val="393402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B39CF9-8C4F-4D90-BFCD-4750C42057C7}" type="datetime1">
              <a:rPr lang="en-US" smtClean="0"/>
              <a:t>11/5/2013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B6E9E4-11CE-4B8C-A7C2-90A73C07F765}" type="slidenum">
              <a:rPr lang="en-US" smtClean="0"/>
              <a:t>‹#›</a:t>
            </a:fld>
            <a:endParaRPr lang="en-US"/>
          </a:p>
        </p:txBody>
      </p:sp>
    </p:spTree>
    <p:extLst>
      <p:ext uri="{BB962C8B-B14F-4D97-AF65-F5344CB8AC3E}">
        <p14:creationId xmlns:p14="http://schemas.microsoft.com/office/powerpoint/2010/main" val="2178279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www.amphenolrf.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amphenolrf.com/" TargetMode="External"/><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2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 Id="rId4" Type="http://schemas.openxmlformats.org/officeDocument/2006/relationships/image" Target="../media/image53.jpg"/></Relationships>
</file>

<file path=ppt/slides/_rels/slide3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g"/><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3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g"/><Relationship Id="rId1" Type="http://schemas.openxmlformats.org/officeDocument/2006/relationships/slideLayout" Target="../slideLayouts/slideLayout7.xml"/><Relationship Id="rId5" Type="http://schemas.openxmlformats.org/officeDocument/2006/relationships/image" Target="../media/image70.jpg"/><Relationship Id="rId4" Type="http://schemas.openxmlformats.org/officeDocument/2006/relationships/image" Target="../media/image69.jpeg"/></Relationships>
</file>

<file path=ppt/slides/_rels/slide3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4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7.xml"/><Relationship Id="rId4" Type="http://schemas.openxmlformats.org/officeDocument/2006/relationships/image" Target="../media/image84.jpg"/></Relationships>
</file>

<file path=ppt/slides/_rels/slide4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54380" y="304800"/>
            <a:ext cx="5835241" cy="400110"/>
          </a:xfrm>
          <a:prstGeom prst="rect">
            <a:avLst/>
          </a:prstGeom>
          <a:noFill/>
        </p:spPr>
        <p:txBody>
          <a:bodyPr wrap="square" rtlCol="0">
            <a:spAutoFit/>
          </a:bodyPr>
          <a:lstStyle/>
          <a:p>
            <a:pPr algn="ctr"/>
            <a:r>
              <a:rPr lang="en-US" sz="2000" b="1" dirty="0" smtClean="0"/>
              <a:t>Making Our Own High-Quality SMA Test Cables</a:t>
            </a:r>
          </a:p>
        </p:txBody>
      </p:sp>
      <p:sp>
        <p:nvSpPr>
          <p:cNvPr id="4" name="Slide Number Placeholder 3"/>
          <p:cNvSpPr>
            <a:spLocks noGrp="1"/>
          </p:cNvSpPr>
          <p:nvPr>
            <p:ph type="sldNum" sz="quarter" idx="12"/>
          </p:nvPr>
        </p:nvSpPr>
        <p:spPr/>
        <p:txBody>
          <a:bodyPr/>
          <a:lstStyle/>
          <a:p>
            <a:fld id="{B0B6E9E4-11CE-4B8C-A7C2-90A73C07F765}" type="slidenum">
              <a:rPr lang="en-US" smtClean="0"/>
              <a:t>1</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1905000"/>
            <a:ext cx="7543800" cy="2926994"/>
          </a:xfrm>
          <a:prstGeom prst="rect">
            <a:avLst/>
          </a:prstGeom>
        </p:spPr>
      </p:pic>
    </p:spTree>
    <p:extLst>
      <p:ext uri="{BB962C8B-B14F-4D97-AF65-F5344CB8AC3E}">
        <p14:creationId xmlns:p14="http://schemas.microsoft.com/office/powerpoint/2010/main" val="126863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0B6E9E4-11CE-4B8C-A7C2-90A73C07F765}" type="slidenum">
              <a:rPr lang="en-US" smtClean="0"/>
              <a:t>2</a:t>
            </a:fld>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636" y="841477"/>
            <a:ext cx="5121764" cy="395912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0827" y="4844204"/>
            <a:ext cx="4191000" cy="1596771"/>
          </a:xfrm>
          <a:prstGeom prst="rect">
            <a:avLst/>
          </a:prstGeom>
        </p:spPr>
      </p:pic>
      <p:sp>
        <p:nvSpPr>
          <p:cNvPr id="8" name="TextBox 7"/>
          <p:cNvSpPr txBox="1"/>
          <p:nvPr/>
        </p:nvSpPr>
        <p:spPr>
          <a:xfrm>
            <a:off x="364636" y="303311"/>
            <a:ext cx="8380564" cy="307777"/>
          </a:xfrm>
          <a:prstGeom prst="rect">
            <a:avLst/>
          </a:prstGeom>
          <a:noFill/>
        </p:spPr>
        <p:txBody>
          <a:bodyPr wrap="none" rtlCol="0">
            <a:spAutoFit/>
          </a:bodyPr>
          <a:lstStyle/>
          <a:p>
            <a:r>
              <a:rPr lang="en-US" sz="1400" dirty="0" smtClean="0"/>
              <a:t>Always use a gage kit after making a cable to ensure the pin and the dielectric of the SMA connector are in spec. </a:t>
            </a:r>
            <a:endParaRPr lang="en-US" sz="1400" dirty="0"/>
          </a:p>
        </p:txBody>
      </p:sp>
      <p:sp>
        <p:nvSpPr>
          <p:cNvPr id="9" name="TextBox 8"/>
          <p:cNvSpPr txBox="1"/>
          <p:nvPr/>
        </p:nvSpPr>
        <p:spPr>
          <a:xfrm>
            <a:off x="5578515" y="990600"/>
            <a:ext cx="2727285" cy="307777"/>
          </a:xfrm>
          <a:prstGeom prst="rect">
            <a:avLst/>
          </a:prstGeom>
          <a:noFill/>
        </p:spPr>
        <p:txBody>
          <a:bodyPr wrap="none" rtlCol="0">
            <a:spAutoFit/>
          </a:bodyPr>
          <a:lstStyle/>
          <a:p>
            <a:r>
              <a:rPr lang="en-US" sz="1400" dirty="0" smtClean="0"/>
              <a:t>Maury Microwave #A027A gage kit</a:t>
            </a:r>
            <a:endParaRPr lang="en-US" sz="1400" dirty="0"/>
          </a:p>
        </p:txBody>
      </p:sp>
      <p:cxnSp>
        <p:nvCxnSpPr>
          <p:cNvPr id="11" name="Straight Arrow Connector 10"/>
          <p:cNvCxnSpPr/>
          <p:nvPr/>
        </p:nvCxnSpPr>
        <p:spPr>
          <a:xfrm flipH="1">
            <a:off x="5062888" y="2444817"/>
            <a:ext cx="529390" cy="66414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578515" y="2209800"/>
            <a:ext cx="3344442" cy="307777"/>
          </a:xfrm>
          <a:prstGeom prst="rect">
            <a:avLst/>
          </a:prstGeom>
          <a:noFill/>
        </p:spPr>
        <p:txBody>
          <a:bodyPr wrap="none" rtlCol="0">
            <a:spAutoFit/>
          </a:bodyPr>
          <a:lstStyle/>
          <a:p>
            <a:r>
              <a:rPr lang="en-US" sz="1400" dirty="0" smtClean="0"/>
              <a:t>Belden #1673A 0.141” o.d. conformal cable</a:t>
            </a:r>
            <a:endParaRPr lang="en-US" sz="1400" dirty="0"/>
          </a:p>
        </p:txBody>
      </p:sp>
      <p:sp>
        <p:nvSpPr>
          <p:cNvPr id="14" name="TextBox 13"/>
          <p:cNvSpPr txBox="1"/>
          <p:nvPr/>
        </p:nvSpPr>
        <p:spPr>
          <a:xfrm>
            <a:off x="137160" y="5642589"/>
            <a:ext cx="4558427" cy="307777"/>
          </a:xfrm>
          <a:prstGeom prst="rect">
            <a:avLst/>
          </a:prstGeom>
          <a:noFill/>
        </p:spPr>
        <p:txBody>
          <a:bodyPr wrap="none" rtlCol="0">
            <a:spAutoFit/>
          </a:bodyPr>
          <a:lstStyle/>
          <a:p>
            <a:r>
              <a:rPr lang="en-US" sz="1400" dirty="0" smtClean="0"/>
              <a:t>AmphenolRF #901-9808 captivated contact SMA connectors</a:t>
            </a:r>
            <a:endParaRPr lang="en-US" sz="1400" dirty="0"/>
          </a:p>
        </p:txBody>
      </p:sp>
      <p:cxnSp>
        <p:nvCxnSpPr>
          <p:cNvPr id="17" name="Straight Arrow Connector 16"/>
          <p:cNvCxnSpPr>
            <a:stCxn id="9" idx="1"/>
          </p:cNvCxnSpPr>
          <p:nvPr/>
        </p:nvCxnSpPr>
        <p:spPr>
          <a:xfrm flipH="1">
            <a:off x="4921717" y="1144489"/>
            <a:ext cx="656798" cy="33207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3505200" y="4800599"/>
            <a:ext cx="76200" cy="84198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4648200" y="5486400"/>
            <a:ext cx="1143000" cy="381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9020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19" y="304800"/>
            <a:ext cx="9079681" cy="4647426"/>
          </a:xfrm>
          <a:prstGeom prst="rect">
            <a:avLst/>
          </a:prstGeom>
          <a:noFill/>
        </p:spPr>
        <p:txBody>
          <a:bodyPr wrap="square" rtlCol="0">
            <a:spAutoFit/>
          </a:bodyPr>
          <a:lstStyle/>
          <a:p>
            <a:pPr algn="ctr"/>
            <a:r>
              <a:rPr lang="en-US" sz="1600" b="1" dirty="0" smtClean="0"/>
              <a:t>Making Our Own High-Quality SMA Test Cables</a:t>
            </a:r>
          </a:p>
          <a:p>
            <a:endParaRPr lang="en-US" sz="1400" dirty="0"/>
          </a:p>
          <a:p>
            <a:r>
              <a:rPr lang="en-US" sz="1400" b="1" dirty="0" smtClean="0"/>
              <a:t>Materials (pricing as of October 2013)</a:t>
            </a:r>
          </a:p>
          <a:p>
            <a:r>
              <a:rPr lang="en-US" sz="1400" dirty="0" smtClean="0"/>
              <a:t>AmphenolRF #901-9808 captivated contact SMA connectors		Mouser.com  	$6.07 ea @qty 25</a:t>
            </a:r>
          </a:p>
          <a:p>
            <a:r>
              <a:rPr lang="en-US" sz="1400" dirty="0" smtClean="0"/>
              <a:t>Belden #1673A 0.141” o.d. Conformable cable 			Tallycom.com 	$4.24/foot</a:t>
            </a:r>
          </a:p>
          <a:p>
            <a:endParaRPr lang="en-US" sz="1400" dirty="0" smtClean="0"/>
          </a:p>
          <a:p>
            <a:r>
              <a:rPr lang="en-US" sz="1400" b="1" dirty="0" smtClean="0"/>
              <a:t>Tools</a:t>
            </a:r>
          </a:p>
          <a:p>
            <a:r>
              <a:rPr lang="en-US" sz="1400" dirty="0" smtClean="0"/>
              <a:t>Heat-sink adapter (custom copies of the SanTron assembly adapter #1209-03-P)</a:t>
            </a:r>
          </a:p>
          <a:p>
            <a:r>
              <a:rPr lang="en-US" sz="1400" dirty="0" smtClean="0"/>
              <a:t>Maury Microwave #A027A SMA gage kit</a:t>
            </a:r>
            <a:endParaRPr lang="en-US" sz="1400" dirty="0"/>
          </a:p>
          <a:p>
            <a:endParaRPr lang="en-US" sz="1400" dirty="0"/>
          </a:p>
          <a:p>
            <a:endParaRPr lang="en-US" sz="1400" dirty="0"/>
          </a:p>
          <a:p>
            <a:endParaRPr lang="en-US" sz="1400" dirty="0" smtClean="0"/>
          </a:p>
          <a:p>
            <a:r>
              <a:rPr lang="en-US" sz="1400" dirty="0" smtClean="0"/>
              <a:t>We’ll use the heat-sink adapter (the secret sauce!) to prevent the dielectric from ooshing out during the step of </a:t>
            </a:r>
          </a:p>
          <a:p>
            <a:r>
              <a:rPr lang="en-US" sz="1400" dirty="0"/>
              <a:t>s</a:t>
            </a:r>
            <a:r>
              <a:rPr lang="en-US" sz="1400" dirty="0" smtClean="0"/>
              <a:t>oldering the outer braid (don’t apply more heat than needed).  These heat-sink adapters are in the tools case on the GSI desk in the lab.</a:t>
            </a:r>
          </a:p>
          <a:p>
            <a:endParaRPr lang="en-US" sz="1400" dirty="0"/>
          </a:p>
          <a:p>
            <a:r>
              <a:rPr lang="en-US" sz="1400" dirty="0" smtClean="0"/>
              <a:t>After assembly, always use the Maury Microwave #A027A gage kit to ensure the pin depth and dielectric depth are in spec.</a:t>
            </a:r>
          </a:p>
          <a:p>
            <a:r>
              <a:rPr lang="en-US" sz="1400" dirty="0" smtClean="0"/>
              <a:t>Always inspect under a stereo microscope.</a:t>
            </a:r>
          </a:p>
          <a:p>
            <a:endParaRPr lang="en-US" sz="1400" dirty="0"/>
          </a:p>
          <a:p>
            <a:r>
              <a:rPr lang="en-US" sz="1400" dirty="0" smtClean="0"/>
              <a:t>Don’t allow any out-of-spec cables to remain in the lab.  Out-of-spec cables can crush the fingers in the connectors on the ECal!</a:t>
            </a:r>
          </a:p>
        </p:txBody>
      </p:sp>
      <p:sp>
        <p:nvSpPr>
          <p:cNvPr id="4" name="Slide Number Placeholder 3"/>
          <p:cNvSpPr>
            <a:spLocks noGrp="1"/>
          </p:cNvSpPr>
          <p:nvPr>
            <p:ph type="sldNum" sz="quarter" idx="12"/>
          </p:nvPr>
        </p:nvSpPr>
        <p:spPr/>
        <p:txBody>
          <a:bodyPr/>
          <a:lstStyle/>
          <a:p>
            <a:fld id="{B0B6E9E4-11CE-4B8C-A7C2-90A73C07F765}" type="slidenum">
              <a:rPr lang="en-US" smtClean="0"/>
              <a:t>3</a:t>
            </a:fld>
            <a:endParaRPr lang="en-US"/>
          </a:p>
        </p:txBody>
      </p:sp>
      <p:sp>
        <p:nvSpPr>
          <p:cNvPr id="5" name="TextBox 4"/>
          <p:cNvSpPr txBox="1"/>
          <p:nvPr/>
        </p:nvSpPr>
        <p:spPr>
          <a:xfrm>
            <a:off x="152400" y="6400800"/>
            <a:ext cx="8294515" cy="369332"/>
          </a:xfrm>
          <a:prstGeom prst="rect">
            <a:avLst/>
          </a:prstGeom>
          <a:noFill/>
        </p:spPr>
        <p:txBody>
          <a:bodyPr wrap="none" rtlCol="0">
            <a:spAutoFit/>
          </a:bodyPr>
          <a:lstStyle/>
          <a:p>
            <a:r>
              <a:rPr lang="en-US" sz="1400" b="1" dirty="0" smtClean="0"/>
              <a:t>Note:  AmphenolRF is different than Amphenol Connex.  Look on </a:t>
            </a:r>
            <a:r>
              <a:rPr lang="en-US" sz="1400" b="1" dirty="0" smtClean="0">
                <a:hlinkClick r:id="rId2"/>
              </a:rPr>
              <a:t>www.amphenolrf.com</a:t>
            </a:r>
            <a:r>
              <a:rPr lang="en-US" sz="1400" b="1" dirty="0" smtClean="0"/>
              <a:t> for the #901-9808.</a:t>
            </a:r>
            <a:r>
              <a:rPr lang="en-US" sz="1400" dirty="0" smtClean="0"/>
              <a:t> </a:t>
            </a:r>
            <a:r>
              <a:rPr lang="en-US" dirty="0" smtClean="0"/>
              <a:t>  </a:t>
            </a:r>
            <a:endParaRPr lang="en-US" dirty="0"/>
          </a:p>
        </p:txBody>
      </p:sp>
    </p:spTree>
    <p:extLst>
      <p:ext uri="{BB962C8B-B14F-4D97-AF65-F5344CB8AC3E}">
        <p14:creationId xmlns:p14="http://schemas.microsoft.com/office/powerpoint/2010/main" val="3590001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4</a:t>
            </a:fld>
            <a:endParaRPr lang="en-US"/>
          </a:p>
        </p:txBody>
      </p:sp>
      <p:sp>
        <p:nvSpPr>
          <p:cNvPr id="3" name="TextBox 2"/>
          <p:cNvSpPr txBox="1"/>
          <p:nvPr/>
        </p:nvSpPr>
        <p:spPr>
          <a:xfrm>
            <a:off x="437595" y="304800"/>
            <a:ext cx="8100551" cy="1231106"/>
          </a:xfrm>
          <a:prstGeom prst="rect">
            <a:avLst/>
          </a:prstGeom>
          <a:noFill/>
        </p:spPr>
        <p:txBody>
          <a:bodyPr wrap="none" rtlCol="0">
            <a:spAutoFit/>
          </a:bodyPr>
          <a:lstStyle/>
          <a:p>
            <a:r>
              <a:rPr lang="en-US" dirty="0" smtClean="0"/>
              <a:t>The Reasons to Make Our Own High Quality Test Cables:</a:t>
            </a:r>
          </a:p>
          <a:p>
            <a:endParaRPr lang="en-US" sz="1400" dirty="0" smtClean="0"/>
          </a:p>
          <a:p>
            <a:pPr marL="742950" lvl="1" indent="-285750">
              <a:buFont typeface="Arial" pitchFamily="34" charset="0"/>
              <a:buChar char="•"/>
            </a:pPr>
            <a:r>
              <a:rPr lang="en-US" sz="1400" dirty="0" smtClean="0"/>
              <a:t>To ensure the ECal, an $11,000 instrument, and/or the mechanical cal standards, do not get broken</a:t>
            </a:r>
          </a:p>
          <a:p>
            <a:pPr marL="742950" lvl="1" indent="-285750">
              <a:buFont typeface="Arial" pitchFamily="34" charset="0"/>
              <a:buChar char="•"/>
            </a:pPr>
            <a:r>
              <a:rPr lang="en-US" sz="1400" dirty="0" smtClean="0"/>
              <a:t>To ensure our cables have good phase stability, so we can measure accurately</a:t>
            </a:r>
          </a:p>
          <a:p>
            <a:pPr marL="742950" lvl="1" indent="-285750">
              <a:buFont typeface="Arial" pitchFamily="34" charset="0"/>
              <a:buChar char="•"/>
            </a:pPr>
            <a:r>
              <a:rPr lang="en-US" sz="1400" dirty="0" smtClean="0"/>
              <a:t>Commercially available cables of this quality cost $100s of dollars each</a:t>
            </a:r>
            <a:endParaRPr lang="en-US" sz="1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8272" y="2533050"/>
            <a:ext cx="2067128" cy="2590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6548" y="3891278"/>
            <a:ext cx="3696852" cy="2655572"/>
          </a:xfrm>
          <a:prstGeom prst="rect">
            <a:avLst/>
          </a:prstGeom>
        </p:spPr>
      </p:pic>
      <p:cxnSp>
        <p:nvCxnSpPr>
          <p:cNvPr id="6" name="Straight Arrow Connector 5"/>
          <p:cNvCxnSpPr/>
          <p:nvPr/>
        </p:nvCxnSpPr>
        <p:spPr>
          <a:xfrm>
            <a:off x="3819728" y="4495800"/>
            <a:ext cx="2352472" cy="3048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343400" y="3578423"/>
            <a:ext cx="4111575" cy="307777"/>
          </a:xfrm>
          <a:prstGeom prst="rect">
            <a:avLst/>
          </a:prstGeom>
          <a:noFill/>
        </p:spPr>
        <p:txBody>
          <a:bodyPr wrap="none" rtlCol="0">
            <a:spAutoFit/>
          </a:bodyPr>
          <a:lstStyle/>
          <a:p>
            <a:r>
              <a:rPr lang="en-US" sz="1400" dirty="0" smtClean="0"/>
              <a:t>This is a 3.5 mm precision slotless connector (female):</a:t>
            </a:r>
            <a:endParaRPr lang="en-US" sz="1400" dirty="0"/>
          </a:p>
        </p:txBody>
      </p:sp>
      <p:sp>
        <p:nvSpPr>
          <p:cNvPr id="13" name="TextBox 12"/>
          <p:cNvSpPr txBox="1"/>
          <p:nvPr/>
        </p:nvSpPr>
        <p:spPr>
          <a:xfrm>
            <a:off x="1096677" y="2209800"/>
            <a:ext cx="3246723" cy="307777"/>
          </a:xfrm>
          <a:prstGeom prst="rect">
            <a:avLst/>
          </a:prstGeom>
          <a:noFill/>
        </p:spPr>
        <p:txBody>
          <a:bodyPr wrap="none" rtlCol="0">
            <a:spAutoFit/>
          </a:bodyPr>
          <a:lstStyle/>
          <a:p>
            <a:r>
              <a:rPr lang="en-US" sz="1400" dirty="0" smtClean="0"/>
              <a:t>We want to protect the ports on this ECal:</a:t>
            </a:r>
            <a:endParaRPr lang="en-US" sz="1400" dirty="0"/>
          </a:p>
        </p:txBody>
      </p:sp>
    </p:spTree>
    <p:extLst>
      <p:ext uri="{BB962C8B-B14F-4D97-AF65-F5344CB8AC3E}">
        <p14:creationId xmlns:p14="http://schemas.microsoft.com/office/powerpoint/2010/main" val="4160316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5</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219200"/>
            <a:ext cx="5622036" cy="4378533"/>
          </a:xfrm>
          <a:prstGeom prst="rect">
            <a:avLst/>
          </a:prstGeom>
        </p:spPr>
      </p:pic>
      <p:sp>
        <p:nvSpPr>
          <p:cNvPr id="4" name="TextBox 3"/>
          <p:cNvSpPr txBox="1"/>
          <p:nvPr/>
        </p:nvSpPr>
        <p:spPr>
          <a:xfrm>
            <a:off x="247718" y="250345"/>
            <a:ext cx="8896282" cy="954107"/>
          </a:xfrm>
          <a:prstGeom prst="rect">
            <a:avLst/>
          </a:prstGeom>
          <a:noFill/>
        </p:spPr>
        <p:txBody>
          <a:bodyPr wrap="none" rtlCol="0">
            <a:spAutoFit/>
          </a:bodyPr>
          <a:lstStyle/>
          <a:p>
            <a:r>
              <a:rPr lang="en-US" sz="1400" dirty="0" smtClean="0"/>
              <a:t>SMA connectors have the same mechanical dimensions as 3.5 mm connectors, but have a plastic dielectric between the</a:t>
            </a:r>
          </a:p>
          <a:p>
            <a:r>
              <a:rPr lang="en-US" sz="1400" dirty="0"/>
              <a:t>i</a:t>
            </a:r>
            <a:r>
              <a:rPr lang="en-US" sz="1400" dirty="0" smtClean="0"/>
              <a:t>nner and outer coaxial conductors (in a 3.5 mm connector, the dielectric is air).  </a:t>
            </a:r>
          </a:p>
          <a:p>
            <a:endParaRPr lang="en-US" sz="1400" dirty="0"/>
          </a:p>
          <a:p>
            <a:r>
              <a:rPr lang="en-US" sz="1400" dirty="0" smtClean="0"/>
              <a:t>This is a close-up view of a male SMA plug connector that’s more or less made correctly:</a:t>
            </a:r>
            <a:endParaRPr lang="en-US" sz="1400" dirty="0"/>
          </a:p>
        </p:txBody>
      </p:sp>
    </p:spTree>
    <p:extLst>
      <p:ext uri="{BB962C8B-B14F-4D97-AF65-F5344CB8AC3E}">
        <p14:creationId xmlns:p14="http://schemas.microsoft.com/office/powerpoint/2010/main" val="3958631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6</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833" y="3452650"/>
            <a:ext cx="3904567" cy="304346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234950"/>
            <a:ext cx="4368800" cy="3139295"/>
          </a:xfrm>
          <a:prstGeom prst="rect">
            <a:avLst/>
          </a:prstGeom>
        </p:spPr>
      </p:pic>
      <p:sp>
        <p:nvSpPr>
          <p:cNvPr id="5" name="TextBox 4"/>
          <p:cNvSpPr txBox="1"/>
          <p:nvPr/>
        </p:nvSpPr>
        <p:spPr>
          <a:xfrm>
            <a:off x="152400" y="152400"/>
            <a:ext cx="4191000" cy="2031325"/>
          </a:xfrm>
          <a:prstGeom prst="rect">
            <a:avLst/>
          </a:prstGeom>
          <a:noFill/>
        </p:spPr>
        <p:txBody>
          <a:bodyPr wrap="square" rtlCol="0">
            <a:spAutoFit/>
          </a:bodyPr>
          <a:lstStyle/>
          <a:p>
            <a:r>
              <a:rPr lang="en-US" sz="1400" dirty="0" smtClean="0"/>
              <a:t>Here are some close-up views of really bad male SMA plug connectors.  These were hand-made in a Cory research lab.  There’s a learning curve to crimping such cables and assemblying them correctly.  </a:t>
            </a:r>
          </a:p>
          <a:p>
            <a:endParaRPr lang="en-US" sz="1400" dirty="0"/>
          </a:p>
          <a:p>
            <a:r>
              <a:rPr lang="en-US" sz="1400" dirty="0" smtClean="0"/>
              <a:t>Notice how far out the shoulder of each center pin protrudes from the end face of the surrounding cylinder.</a:t>
            </a:r>
          </a:p>
          <a:p>
            <a:endParaRPr lang="en-US" sz="1400" dirty="0"/>
          </a:p>
        </p:txBody>
      </p:sp>
      <p:cxnSp>
        <p:nvCxnSpPr>
          <p:cNvPr id="6" name="Straight Arrow Connector 5"/>
          <p:cNvCxnSpPr/>
          <p:nvPr/>
        </p:nvCxnSpPr>
        <p:spPr>
          <a:xfrm flipV="1">
            <a:off x="4264182" y="1828801"/>
            <a:ext cx="2209046" cy="11769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584356" y="3313568"/>
            <a:ext cx="217284" cy="122221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623303" y="3581400"/>
            <a:ext cx="4191000" cy="3108543"/>
          </a:xfrm>
          <a:prstGeom prst="rect">
            <a:avLst/>
          </a:prstGeom>
          <a:noFill/>
        </p:spPr>
        <p:txBody>
          <a:bodyPr wrap="square" rtlCol="0">
            <a:spAutoFit/>
          </a:bodyPr>
          <a:lstStyle/>
          <a:p>
            <a:r>
              <a:rPr lang="en-US" sz="1400" dirty="0" smtClean="0"/>
              <a:t>Throw these cables away.  If you plug a bad cable such as either of these into an ECal or a mechanical cal standard, or attach this to the test port of a network analyzer, and then torque them tight, you’ll ruin the female port connector.  The ECal’s female center receptor will get its fingers squashed and will no longer make a uniform transmission line.</a:t>
            </a:r>
          </a:p>
          <a:p>
            <a:endParaRPr lang="en-US" sz="1400" dirty="0"/>
          </a:p>
          <a:p>
            <a:r>
              <a:rPr lang="en-US" sz="1400" dirty="0" smtClean="0"/>
              <a:t>That means you’ll get reflections, or worse, flaky intermittent problems that are hard to debug.</a:t>
            </a:r>
          </a:p>
          <a:p>
            <a:endParaRPr lang="en-US" sz="1400" dirty="0"/>
          </a:p>
          <a:p>
            <a:r>
              <a:rPr lang="en-US" sz="1400" dirty="0" smtClean="0"/>
              <a:t>Always inspect a connector or cable under a stereo microscope to make sure it’s clean, and then gage it, before plugging it into any equipment.</a:t>
            </a:r>
          </a:p>
        </p:txBody>
      </p:sp>
    </p:spTree>
    <p:extLst>
      <p:ext uri="{BB962C8B-B14F-4D97-AF65-F5344CB8AC3E}">
        <p14:creationId xmlns:p14="http://schemas.microsoft.com/office/powerpoint/2010/main" val="4044254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7</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752600"/>
            <a:ext cx="3522453" cy="2667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4000" y="1828800"/>
            <a:ext cx="4855200" cy="4404360"/>
          </a:xfrm>
          <a:prstGeom prst="rect">
            <a:avLst/>
          </a:prstGeom>
        </p:spPr>
      </p:pic>
      <p:sp>
        <p:nvSpPr>
          <p:cNvPr id="5" name="TextBox 4"/>
          <p:cNvSpPr txBox="1"/>
          <p:nvPr/>
        </p:nvSpPr>
        <p:spPr>
          <a:xfrm>
            <a:off x="266700" y="152400"/>
            <a:ext cx="8610600" cy="1600438"/>
          </a:xfrm>
          <a:prstGeom prst="rect">
            <a:avLst/>
          </a:prstGeom>
          <a:noFill/>
        </p:spPr>
        <p:txBody>
          <a:bodyPr wrap="square" rtlCol="0">
            <a:spAutoFit/>
          </a:bodyPr>
          <a:lstStyle/>
          <a:p>
            <a:r>
              <a:rPr lang="en-US" sz="1400" b="1" dirty="0" smtClean="0"/>
              <a:t>Crushed fingers:</a:t>
            </a:r>
            <a:r>
              <a:rPr lang="en-US" sz="1400" dirty="0" smtClean="0"/>
              <a:t>  If your SMA cables are out of spec (the male pin protrudes in the positive direction), then if you connect your SMA cable to a female 3.5 mm ECal port or mechanical calibration standard, you can ruin the ECal or the standard, by breaking the fingers inside the center conductor which are designed to accept the male pin.  ECals and mechanical calibration standards are very expensive, so always check your SMA cables (visually under a microscope and with a pin-depth gage) before plugging an ECal. </a:t>
            </a:r>
          </a:p>
          <a:p>
            <a:endParaRPr lang="en-US" sz="1400" dirty="0"/>
          </a:p>
          <a:p>
            <a:r>
              <a:rPr lang="en-US" sz="1400" dirty="0" smtClean="0"/>
              <a:t>Here’s an example of how an ECal port connector has been destroyed:</a:t>
            </a:r>
            <a:endParaRPr lang="en-US" sz="1400" dirty="0"/>
          </a:p>
        </p:txBody>
      </p:sp>
      <p:sp>
        <p:nvSpPr>
          <p:cNvPr id="7" name="TextBox 6"/>
          <p:cNvSpPr txBox="1"/>
          <p:nvPr/>
        </p:nvSpPr>
        <p:spPr>
          <a:xfrm>
            <a:off x="310081" y="4407906"/>
            <a:ext cx="3423719" cy="1569660"/>
          </a:xfrm>
          <a:prstGeom prst="rect">
            <a:avLst/>
          </a:prstGeom>
          <a:solidFill>
            <a:schemeClr val="bg1"/>
          </a:solidFill>
        </p:spPr>
        <p:txBody>
          <a:bodyPr wrap="square" rtlCol="0">
            <a:spAutoFit/>
          </a:bodyPr>
          <a:lstStyle/>
          <a:p>
            <a:r>
              <a:rPr lang="en-US" sz="1200" dirty="0" smtClean="0"/>
              <a:t>3.5 mm connectors use what are called precision slotless connections for the center receptacle. There are fingers which expand, in order to accept the male pin, but they’re inside a solid cylinder which doesn’t expand.  Consequently, the geometry between the inner and outer conductors stays uniform, creating a uniform transmission line through the connection.</a:t>
            </a:r>
          </a:p>
        </p:txBody>
      </p:sp>
      <p:cxnSp>
        <p:nvCxnSpPr>
          <p:cNvPr id="8" name="Straight Arrow Connector 7"/>
          <p:cNvCxnSpPr/>
          <p:nvPr/>
        </p:nvCxnSpPr>
        <p:spPr>
          <a:xfrm flipV="1">
            <a:off x="1303699" y="3168714"/>
            <a:ext cx="298764" cy="124032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934200" y="1600200"/>
            <a:ext cx="2067398" cy="2123658"/>
          </a:xfrm>
          <a:prstGeom prst="rect">
            <a:avLst/>
          </a:prstGeom>
          <a:solidFill>
            <a:schemeClr val="bg1"/>
          </a:solidFill>
        </p:spPr>
        <p:txBody>
          <a:bodyPr wrap="square" rtlCol="0">
            <a:spAutoFit/>
          </a:bodyPr>
          <a:lstStyle/>
          <a:p>
            <a:r>
              <a:rPr lang="en-US" sz="1200" dirty="0" smtClean="0"/>
              <a:t>These fingers have been broken because a male pin’s shoulder, which protruded too far, hit them.  That is, when the two mating connectors were tightened, the protruding shoulder on the male connector squished the fingers down into this cylinder on the ECal’s female port connector.</a:t>
            </a:r>
          </a:p>
        </p:txBody>
      </p:sp>
      <p:sp>
        <p:nvSpPr>
          <p:cNvPr id="16" name="TextBox 15"/>
          <p:cNvSpPr txBox="1"/>
          <p:nvPr/>
        </p:nvSpPr>
        <p:spPr>
          <a:xfrm>
            <a:off x="4699739" y="6276201"/>
            <a:ext cx="3423719" cy="276999"/>
          </a:xfrm>
          <a:prstGeom prst="rect">
            <a:avLst/>
          </a:prstGeom>
          <a:solidFill>
            <a:schemeClr val="bg1"/>
          </a:solidFill>
        </p:spPr>
        <p:txBody>
          <a:bodyPr wrap="square" rtlCol="0">
            <a:spAutoFit/>
          </a:bodyPr>
          <a:lstStyle/>
          <a:p>
            <a:r>
              <a:rPr lang="en-US" sz="1200" dirty="0" smtClean="0"/>
              <a:t>The finger is folder over and smushed down in here.</a:t>
            </a:r>
          </a:p>
        </p:txBody>
      </p:sp>
      <p:cxnSp>
        <p:nvCxnSpPr>
          <p:cNvPr id="12" name="Straight Arrow Connector 11"/>
          <p:cNvCxnSpPr/>
          <p:nvPr/>
        </p:nvCxnSpPr>
        <p:spPr>
          <a:xfrm flipV="1">
            <a:off x="5975287" y="3962400"/>
            <a:ext cx="735076" cy="230259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6710363" y="2569696"/>
            <a:ext cx="152400" cy="96949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5979298" y="2569696"/>
            <a:ext cx="731065" cy="137545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6490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8</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838200"/>
            <a:ext cx="4114878" cy="536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81001" y="381000"/>
            <a:ext cx="8153400" cy="1600438"/>
          </a:xfrm>
          <a:prstGeom prst="rect">
            <a:avLst/>
          </a:prstGeom>
          <a:noFill/>
        </p:spPr>
        <p:txBody>
          <a:bodyPr wrap="square" rtlCol="0">
            <a:spAutoFit/>
          </a:bodyPr>
          <a:lstStyle/>
          <a:p>
            <a:r>
              <a:rPr lang="en-US" sz="1400" dirty="0" smtClean="0"/>
              <a:t>The web page for these AmphenolRF #901-9808 captivated contact SMA male plug connectors we’ll be using to make our custom </a:t>
            </a:r>
          </a:p>
          <a:p>
            <a:r>
              <a:rPr lang="en-US" sz="1400" dirty="0"/>
              <a:t>t</a:t>
            </a:r>
            <a:r>
              <a:rPr lang="en-US" sz="1400" dirty="0" smtClean="0"/>
              <a:t>est cables, is here:</a:t>
            </a:r>
          </a:p>
          <a:p>
            <a:endParaRPr lang="en-US" sz="1400" dirty="0"/>
          </a:p>
          <a:p>
            <a:r>
              <a:rPr lang="en-US" sz="1400" dirty="0" smtClean="0">
                <a:hlinkClick r:id="rId3"/>
              </a:rPr>
              <a:t>www.amphenolrf.com</a:t>
            </a:r>
            <a:endParaRPr lang="en-US" sz="1400" dirty="0" smtClean="0"/>
          </a:p>
          <a:p>
            <a:endParaRPr lang="en-US" sz="1400" dirty="0"/>
          </a:p>
          <a:p>
            <a:r>
              <a:rPr lang="en-US" sz="1400" dirty="0" smtClean="0"/>
              <a:t>Then search for 901-9808:</a:t>
            </a:r>
            <a:endParaRPr lang="en-US" sz="1400" dirty="0"/>
          </a:p>
        </p:txBody>
      </p:sp>
      <p:sp>
        <p:nvSpPr>
          <p:cNvPr id="4" name="Oval 3"/>
          <p:cNvSpPr/>
          <p:nvPr/>
        </p:nvSpPr>
        <p:spPr>
          <a:xfrm>
            <a:off x="4800639" y="5029200"/>
            <a:ext cx="1600161"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538903" y="4721423"/>
            <a:ext cx="2430089" cy="307777"/>
          </a:xfrm>
          <a:prstGeom prst="rect">
            <a:avLst/>
          </a:prstGeom>
          <a:noFill/>
        </p:spPr>
        <p:txBody>
          <a:bodyPr wrap="none" rtlCol="0">
            <a:spAutoFit/>
          </a:bodyPr>
          <a:lstStyle/>
          <a:p>
            <a:r>
              <a:rPr lang="en-US" sz="1400" dirty="0" smtClean="0">
                <a:solidFill>
                  <a:srgbClr val="FF0000"/>
                </a:solidFill>
              </a:rPr>
              <a:t>Click on Assembly Instructions</a:t>
            </a:r>
          </a:p>
        </p:txBody>
      </p:sp>
    </p:spTree>
    <p:extLst>
      <p:ext uri="{BB962C8B-B14F-4D97-AF65-F5344CB8AC3E}">
        <p14:creationId xmlns:p14="http://schemas.microsoft.com/office/powerpoint/2010/main" val="2750931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9</a:t>
            </a:fld>
            <a:endParaRPr lang="en-US"/>
          </a:p>
        </p:txBody>
      </p:sp>
      <p:sp>
        <p:nvSpPr>
          <p:cNvPr id="3" name="Rectangle 2"/>
          <p:cNvSpPr/>
          <p:nvPr/>
        </p:nvSpPr>
        <p:spPr>
          <a:xfrm>
            <a:off x="76200" y="90100"/>
            <a:ext cx="8102868" cy="523220"/>
          </a:xfrm>
          <a:prstGeom prst="rect">
            <a:avLst/>
          </a:prstGeom>
        </p:spPr>
        <p:txBody>
          <a:bodyPr wrap="square">
            <a:spAutoFit/>
          </a:bodyPr>
          <a:lstStyle/>
          <a:p>
            <a:r>
              <a:rPr lang="en-US" sz="1400" dirty="0"/>
              <a:t>Always measure the pin depth and dielectric depth, using the gages, both before and after assembly</a:t>
            </a:r>
            <a:r>
              <a:rPr lang="en-US" sz="1400" dirty="0" smtClean="0"/>
              <a:t>.  First, zero the MP (male pin) and MD (male dielectric) gages with the gage master: </a:t>
            </a: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665" y="646176"/>
            <a:ext cx="4267200" cy="285902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6268" y="1143000"/>
            <a:ext cx="3352800" cy="228996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121" y="4276344"/>
            <a:ext cx="2962507" cy="242925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34130" y="4276344"/>
            <a:ext cx="1595470" cy="2429256"/>
          </a:xfrm>
          <a:prstGeom prst="rect">
            <a:avLst/>
          </a:prstGeom>
        </p:spPr>
      </p:pic>
      <p:sp>
        <p:nvSpPr>
          <p:cNvPr id="8" name="TextBox 7"/>
          <p:cNvSpPr txBox="1"/>
          <p:nvPr/>
        </p:nvSpPr>
        <p:spPr>
          <a:xfrm>
            <a:off x="76200" y="3581400"/>
            <a:ext cx="8102867" cy="738664"/>
          </a:xfrm>
          <a:prstGeom prst="rect">
            <a:avLst/>
          </a:prstGeom>
          <a:noFill/>
        </p:spPr>
        <p:txBody>
          <a:bodyPr wrap="square" rtlCol="0">
            <a:spAutoFit/>
          </a:bodyPr>
          <a:lstStyle/>
          <a:p>
            <a:r>
              <a:rPr lang="en-US" sz="1400" dirty="0" smtClean="0"/>
              <a:t>Then attach the male 901-9808 connector to each of the male pin and male dielectric gages to check that your connectors are within spec.  You’ll want to compare these measurements to measurements after soldering to see if the connector’s pin and/or the dielectric moved due to the heating:</a:t>
            </a:r>
            <a:endParaRPr lang="en-US" sz="1400" dirty="0"/>
          </a:p>
        </p:txBody>
      </p:sp>
    </p:spTree>
    <p:extLst>
      <p:ext uri="{BB962C8B-B14F-4D97-AF65-F5344CB8AC3E}">
        <p14:creationId xmlns:p14="http://schemas.microsoft.com/office/powerpoint/2010/main" val="1452330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10</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89" y="904220"/>
            <a:ext cx="8557501" cy="5483140"/>
          </a:xfrm>
          <a:prstGeom prst="rect">
            <a:avLst/>
          </a:prstGeom>
        </p:spPr>
      </p:pic>
      <p:sp>
        <p:nvSpPr>
          <p:cNvPr id="4" name="TextBox 3"/>
          <p:cNvSpPr txBox="1"/>
          <p:nvPr/>
        </p:nvSpPr>
        <p:spPr>
          <a:xfrm>
            <a:off x="457200" y="381000"/>
            <a:ext cx="8340290" cy="307777"/>
          </a:xfrm>
          <a:prstGeom prst="rect">
            <a:avLst/>
          </a:prstGeom>
          <a:noFill/>
        </p:spPr>
        <p:txBody>
          <a:bodyPr wrap="square" rtlCol="0">
            <a:spAutoFit/>
          </a:bodyPr>
          <a:lstStyle/>
          <a:p>
            <a:r>
              <a:rPr lang="en-US" sz="1400" dirty="0" smtClean="0"/>
              <a:t>The assembly instructions for the 901-9808 say you’ll need to strip the cable 0.125” (3.2 mm):</a:t>
            </a:r>
            <a:endParaRPr lang="en-US" sz="1400" dirty="0"/>
          </a:p>
        </p:txBody>
      </p:sp>
      <p:sp>
        <p:nvSpPr>
          <p:cNvPr id="5" name="Oval 4"/>
          <p:cNvSpPr/>
          <p:nvPr/>
        </p:nvSpPr>
        <p:spPr>
          <a:xfrm>
            <a:off x="7772401" y="4134050"/>
            <a:ext cx="762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flipH="1">
            <a:off x="3657601" y="4286450"/>
            <a:ext cx="4038599" cy="5903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4635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11</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975" y="2511058"/>
            <a:ext cx="8562975" cy="3356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81000" y="304800"/>
            <a:ext cx="7855164" cy="523220"/>
          </a:xfrm>
          <a:prstGeom prst="rect">
            <a:avLst/>
          </a:prstGeom>
          <a:noFill/>
        </p:spPr>
        <p:txBody>
          <a:bodyPr wrap="none" rtlCol="0">
            <a:spAutoFit/>
          </a:bodyPr>
          <a:lstStyle/>
          <a:p>
            <a:r>
              <a:rPr lang="en-US" sz="1400" dirty="0" smtClean="0"/>
              <a:t>The manufacturer of the RG-402 conformal cable we’ll be using is Belden</a:t>
            </a:r>
            <a:r>
              <a:rPr lang="en-US" sz="1400" dirty="0"/>
              <a:t> </a:t>
            </a:r>
            <a:r>
              <a:rPr lang="en-US" sz="1400" dirty="0" smtClean="0"/>
              <a:t>and the part number is #1673A.</a:t>
            </a:r>
          </a:p>
          <a:p>
            <a:r>
              <a:rPr lang="en-US" sz="1400" dirty="0" smtClean="0"/>
              <a:t>One distributer is  Talley:  www.talleycom.com</a:t>
            </a:r>
            <a:endParaRPr lang="en-US" sz="1400" dirty="0"/>
          </a:p>
        </p:txBody>
      </p:sp>
      <p:sp>
        <p:nvSpPr>
          <p:cNvPr id="4" name="Oval 3"/>
          <p:cNvSpPr/>
          <p:nvPr/>
        </p:nvSpPr>
        <p:spPr>
          <a:xfrm>
            <a:off x="3733800" y="4587708"/>
            <a:ext cx="6858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flipH="1" flipV="1">
            <a:off x="4308582" y="5029200"/>
            <a:ext cx="398409" cy="914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076700" y="5943600"/>
            <a:ext cx="4041363" cy="738664"/>
          </a:xfrm>
          <a:prstGeom prst="rect">
            <a:avLst/>
          </a:prstGeom>
          <a:noFill/>
        </p:spPr>
        <p:txBody>
          <a:bodyPr wrap="none" rtlCol="0">
            <a:spAutoFit/>
          </a:bodyPr>
          <a:lstStyle/>
          <a:p>
            <a:r>
              <a:rPr lang="en-US" sz="1400" dirty="0" smtClean="0">
                <a:solidFill>
                  <a:srgbClr val="FF0000"/>
                </a:solidFill>
              </a:rPr>
              <a:t>The gage size of the solid inner conductor is AWG 19.</a:t>
            </a:r>
          </a:p>
          <a:p>
            <a:r>
              <a:rPr lang="en-US" sz="1400" dirty="0" smtClean="0">
                <a:solidFill>
                  <a:srgbClr val="FF0000"/>
                </a:solidFill>
              </a:rPr>
              <a:t>That is it’s 0.036” in diameter, or 36 mils.</a:t>
            </a:r>
          </a:p>
          <a:p>
            <a:r>
              <a:rPr lang="en-US" sz="1400" dirty="0" smtClean="0">
                <a:solidFill>
                  <a:srgbClr val="FF0000"/>
                </a:solidFill>
              </a:rPr>
              <a:t>1 mil = 0.001”</a:t>
            </a:r>
            <a:endParaRPr lang="en-US" sz="1400" dirty="0">
              <a:solidFill>
                <a:srgbClr val="FF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700363"/>
            <a:ext cx="4705150" cy="2834854"/>
          </a:xfrm>
          <a:prstGeom prst="rect">
            <a:avLst/>
          </a:prstGeom>
        </p:spPr>
      </p:pic>
      <p:cxnSp>
        <p:nvCxnSpPr>
          <p:cNvPr id="10" name="Straight Arrow Connector 9"/>
          <p:cNvCxnSpPr>
            <a:stCxn id="11" idx="3"/>
          </p:cNvCxnSpPr>
          <p:nvPr/>
        </p:nvCxnSpPr>
        <p:spPr>
          <a:xfrm flipV="1">
            <a:off x="4015388" y="1203390"/>
            <a:ext cx="1471013" cy="35229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524000" y="1401795"/>
            <a:ext cx="2491388" cy="307777"/>
          </a:xfrm>
          <a:prstGeom prst="rect">
            <a:avLst/>
          </a:prstGeom>
          <a:noFill/>
        </p:spPr>
        <p:txBody>
          <a:bodyPr wrap="none" rtlCol="0">
            <a:spAutoFit/>
          </a:bodyPr>
          <a:lstStyle/>
          <a:p>
            <a:r>
              <a:rPr lang="en-US" sz="1400" dirty="0" smtClean="0"/>
              <a:t>It lives here in the Cory 111 lab:</a:t>
            </a:r>
            <a:endParaRPr lang="en-US" sz="1400" dirty="0"/>
          </a:p>
        </p:txBody>
      </p:sp>
    </p:spTree>
    <p:extLst>
      <p:ext uri="{BB962C8B-B14F-4D97-AF65-F5344CB8AC3E}">
        <p14:creationId xmlns:p14="http://schemas.microsoft.com/office/powerpoint/2010/main" val="1218478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066800"/>
            <a:ext cx="6172200" cy="2005965"/>
          </a:xfrm>
          <a:prstGeom prst="rect">
            <a:avLst/>
          </a:prstGeom>
        </p:spPr>
      </p:pic>
      <p:sp>
        <p:nvSpPr>
          <p:cNvPr id="4" name="Slide Number Placeholder 3"/>
          <p:cNvSpPr>
            <a:spLocks noGrp="1"/>
          </p:cNvSpPr>
          <p:nvPr>
            <p:ph type="sldNum" sz="quarter" idx="12"/>
          </p:nvPr>
        </p:nvSpPr>
        <p:spPr/>
        <p:txBody>
          <a:bodyPr/>
          <a:lstStyle/>
          <a:p>
            <a:fld id="{B0B6E9E4-11CE-4B8C-A7C2-90A73C07F765}" type="slidenum">
              <a:rPr lang="en-US" smtClean="0"/>
              <a:t>12</a:t>
            </a:fld>
            <a:endParaRPr lang="en-US"/>
          </a:p>
        </p:txBody>
      </p:sp>
      <p:sp>
        <p:nvSpPr>
          <p:cNvPr id="5" name="TextBox 4"/>
          <p:cNvSpPr txBox="1"/>
          <p:nvPr/>
        </p:nvSpPr>
        <p:spPr>
          <a:xfrm>
            <a:off x="228600" y="304800"/>
            <a:ext cx="8382000" cy="523220"/>
          </a:xfrm>
          <a:prstGeom prst="rect">
            <a:avLst/>
          </a:prstGeom>
          <a:noFill/>
        </p:spPr>
        <p:txBody>
          <a:bodyPr wrap="square" rtlCol="0">
            <a:spAutoFit/>
          </a:bodyPr>
          <a:lstStyle/>
          <a:p>
            <a:r>
              <a:rPr lang="en-US" sz="1400" dirty="0" smtClean="0"/>
              <a:t>This is the AmphenolRF 901-9809 captivated-contact SMA connector.  With a captivated-contact type of connector, when you buy the connector, the pin is already in the connector and set to the correct depth.</a:t>
            </a:r>
            <a:endParaRPr lang="en-US" sz="1400" dirty="0"/>
          </a:p>
        </p:txBody>
      </p:sp>
      <p:cxnSp>
        <p:nvCxnSpPr>
          <p:cNvPr id="7" name="Straight Arrow Connector 6"/>
          <p:cNvCxnSpPr/>
          <p:nvPr/>
        </p:nvCxnSpPr>
        <p:spPr>
          <a:xfrm>
            <a:off x="2377440" y="1020278"/>
            <a:ext cx="441960" cy="96092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6200" y="3810000"/>
            <a:ext cx="2522220" cy="2246769"/>
          </a:xfrm>
          <a:prstGeom prst="rect">
            <a:avLst/>
          </a:prstGeom>
          <a:noFill/>
        </p:spPr>
        <p:txBody>
          <a:bodyPr wrap="square" rtlCol="0">
            <a:spAutoFit/>
          </a:bodyPr>
          <a:lstStyle/>
          <a:p>
            <a:r>
              <a:rPr lang="en-US" sz="1400" dirty="0" smtClean="0"/>
              <a:t>This is the Belden #1673A 0.141” outer diameter conformable coax cable. After stripping a longer length, use the calipers to measure 0.125” and cut the inner conductor to 0.125”.  </a:t>
            </a:r>
          </a:p>
          <a:p>
            <a:endParaRPr lang="en-US" sz="1400" dirty="0"/>
          </a:p>
          <a:p>
            <a:r>
              <a:rPr lang="en-US" sz="1400" dirty="0" smtClean="0"/>
              <a:t>Then file off any burrs from the end of the inner conductor.  </a:t>
            </a:r>
            <a:endParaRPr lang="en-US" sz="1400" dirty="0"/>
          </a:p>
        </p:txBody>
      </p:sp>
      <p:sp>
        <p:nvSpPr>
          <p:cNvPr id="9" name="Rectangle 8"/>
          <p:cNvSpPr/>
          <p:nvPr/>
        </p:nvSpPr>
        <p:spPr>
          <a:xfrm>
            <a:off x="1676400" y="6324600"/>
            <a:ext cx="5593080" cy="307777"/>
          </a:xfrm>
          <a:prstGeom prst="rect">
            <a:avLst/>
          </a:prstGeom>
        </p:spPr>
        <p:txBody>
          <a:bodyPr wrap="square">
            <a:spAutoFit/>
          </a:bodyPr>
          <a:lstStyle/>
          <a:p>
            <a:r>
              <a:rPr lang="en-US" sz="1400" dirty="0"/>
              <a:t>A wire </a:t>
            </a:r>
            <a:r>
              <a:rPr lang="en-US" sz="1400" dirty="0" smtClean="0"/>
              <a:t>stripper, calipers and </a:t>
            </a:r>
            <a:r>
              <a:rPr lang="en-US" sz="1400" dirty="0"/>
              <a:t>a file are in </a:t>
            </a:r>
            <a:r>
              <a:rPr lang="en-US" sz="1400" dirty="0" smtClean="0"/>
              <a:t>plastic boxes </a:t>
            </a:r>
            <a:r>
              <a:rPr lang="en-US" sz="1400" dirty="0"/>
              <a:t>on the GSI’s desk. </a:t>
            </a:r>
          </a:p>
        </p:txBody>
      </p:sp>
      <p:cxnSp>
        <p:nvCxnSpPr>
          <p:cNvPr id="11" name="Straight Arrow Connector 10"/>
          <p:cNvCxnSpPr/>
          <p:nvPr/>
        </p:nvCxnSpPr>
        <p:spPr>
          <a:xfrm flipV="1">
            <a:off x="838200" y="2667000"/>
            <a:ext cx="762000" cy="1143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1576" y="3563124"/>
            <a:ext cx="3966036" cy="2493645"/>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8400" y="3657600"/>
            <a:ext cx="2667000" cy="1516856"/>
          </a:xfrm>
          <a:prstGeom prst="rect">
            <a:avLst/>
          </a:prstGeom>
        </p:spPr>
      </p:pic>
    </p:spTree>
    <p:extLst>
      <p:ext uri="{BB962C8B-B14F-4D97-AF65-F5344CB8AC3E}">
        <p14:creationId xmlns:p14="http://schemas.microsoft.com/office/powerpoint/2010/main" val="4076411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13</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304800"/>
            <a:ext cx="4191000" cy="298084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1987868"/>
            <a:ext cx="3505200" cy="4184332"/>
          </a:xfrm>
          <a:prstGeom prst="rect">
            <a:avLst/>
          </a:prstGeom>
        </p:spPr>
      </p:pic>
      <p:sp>
        <p:nvSpPr>
          <p:cNvPr id="5" name="TextBox 4"/>
          <p:cNvSpPr txBox="1"/>
          <p:nvPr/>
        </p:nvSpPr>
        <p:spPr>
          <a:xfrm>
            <a:off x="3548830" y="5638800"/>
            <a:ext cx="1463927" cy="307777"/>
          </a:xfrm>
          <a:prstGeom prst="rect">
            <a:avLst/>
          </a:prstGeom>
          <a:noFill/>
        </p:spPr>
        <p:txBody>
          <a:bodyPr wrap="none" rtlCol="0">
            <a:spAutoFit/>
          </a:bodyPr>
          <a:lstStyle/>
          <a:p>
            <a:r>
              <a:rPr lang="en-US" sz="1400" dirty="0" smtClean="0"/>
              <a:t>Blades for cutting</a:t>
            </a:r>
            <a:endParaRPr lang="en-US" sz="1400" dirty="0"/>
          </a:p>
        </p:txBody>
      </p:sp>
      <p:cxnSp>
        <p:nvCxnSpPr>
          <p:cNvPr id="7" name="Straight Arrow Connector 6"/>
          <p:cNvCxnSpPr/>
          <p:nvPr/>
        </p:nvCxnSpPr>
        <p:spPr>
          <a:xfrm>
            <a:off x="6374646" y="1831777"/>
            <a:ext cx="1092954" cy="17496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4876800" y="4800600"/>
            <a:ext cx="2514600" cy="8382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012757" y="874693"/>
            <a:ext cx="3703764" cy="954107"/>
          </a:xfrm>
          <a:prstGeom prst="rect">
            <a:avLst/>
          </a:prstGeom>
          <a:noFill/>
        </p:spPr>
        <p:txBody>
          <a:bodyPr wrap="square" rtlCol="0">
            <a:spAutoFit/>
          </a:bodyPr>
          <a:lstStyle/>
          <a:p>
            <a:r>
              <a:rPr lang="en-US" sz="1400" dirty="0" smtClean="0"/>
              <a:t>Blades for stripping.  There isn’t one for AWG 19, so try the slot for AWG 18 and inspect under a microscope.  The slot for AWG 16 seems to not knick the inner conductor.</a:t>
            </a:r>
            <a:endParaRPr lang="en-US" sz="1400" dirty="0"/>
          </a:p>
        </p:txBody>
      </p:sp>
      <p:cxnSp>
        <p:nvCxnSpPr>
          <p:cNvPr id="15" name="Straight Arrow Connector 14"/>
          <p:cNvCxnSpPr/>
          <p:nvPr/>
        </p:nvCxnSpPr>
        <p:spPr>
          <a:xfrm flipV="1">
            <a:off x="4876800" y="4724400"/>
            <a:ext cx="2209800" cy="914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74646" y="1831777"/>
            <a:ext cx="713558" cy="17496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7516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14</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905000"/>
            <a:ext cx="8095150" cy="3505200"/>
          </a:xfrm>
          <a:prstGeom prst="rect">
            <a:avLst/>
          </a:prstGeom>
        </p:spPr>
      </p:pic>
      <p:sp>
        <p:nvSpPr>
          <p:cNvPr id="4" name="TextBox 3"/>
          <p:cNvSpPr txBox="1"/>
          <p:nvPr/>
        </p:nvSpPr>
        <p:spPr>
          <a:xfrm>
            <a:off x="3810000" y="4045588"/>
            <a:ext cx="4545283" cy="307777"/>
          </a:xfrm>
          <a:prstGeom prst="rect">
            <a:avLst/>
          </a:prstGeom>
          <a:solidFill>
            <a:schemeClr val="bg1"/>
          </a:solidFill>
        </p:spPr>
        <p:txBody>
          <a:bodyPr wrap="none" rtlCol="0">
            <a:spAutoFit/>
          </a:bodyPr>
          <a:lstStyle/>
          <a:p>
            <a:r>
              <a:rPr lang="en-US" sz="1400" dirty="0" smtClean="0"/>
              <a:t>Roll your thumb on this knob to slide the head left and right</a:t>
            </a:r>
            <a:endParaRPr lang="en-US" sz="1400" dirty="0"/>
          </a:p>
        </p:txBody>
      </p:sp>
      <p:cxnSp>
        <p:nvCxnSpPr>
          <p:cNvPr id="5" name="Straight Arrow Connector 4"/>
          <p:cNvCxnSpPr/>
          <p:nvPr/>
        </p:nvCxnSpPr>
        <p:spPr>
          <a:xfrm flipH="1" flipV="1">
            <a:off x="5166360" y="3323122"/>
            <a:ext cx="382881" cy="71547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810000" y="764977"/>
            <a:ext cx="762001" cy="14448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24027" y="457200"/>
            <a:ext cx="4181273" cy="307777"/>
          </a:xfrm>
          <a:prstGeom prst="rect">
            <a:avLst/>
          </a:prstGeom>
          <a:solidFill>
            <a:schemeClr val="bg1"/>
          </a:solidFill>
        </p:spPr>
        <p:txBody>
          <a:bodyPr wrap="none" rtlCol="0">
            <a:spAutoFit/>
          </a:bodyPr>
          <a:lstStyle/>
          <a:p>
            <a:r>
              <a:rPr lang="en-US" sz="1400" dirty="0" smtClean="0"/>
              <a:t>Tighten this knob to lock the head so it can’t be moved</a:t>
            </a:r>
            <a:endParaRPr lang="en-US" sz="1400" dirty="0"/>
          </a:p>
        </p:txBody>
      </p:sp>
      <p:cxnSp>
        <p:nvCxnSpPr>
          <p:cNvPr id="10" name="Straight Arrow Connector 9"/>
          <p:cNvCxnSpPr/>
          <p:nvPr/>
        </p:nvCxnSpPr>
        <p:spPr>
          <a:xfrm>
            <a:off x="4724400" y="1298377"/>
            <a:ext cx="708661" cy="13686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462876" y="990600"/>
            <a:ext cx="1072730" cy="307777"/>
          </a:xfrm>
          <a:prstGeom prst="rect">
            <a:avLst/>
          </a:prstGeom>
          <a:solidFill>
            <a:schemeClr val="bg1"/>
          </a:solidFill>
        </p:spPr>
        <p:txBody>
          <a:bodyPr wrap="none" rtlCol="0">
            <a:spAutoFit/>
          </a:bodyPr>
          <a:lstStyle/>
          <a:p>
            <a:r>
              <a:rPr lang="en-US" sz="1400" dirty="0" smtClean="0"/>
              <a:t>Ruler in mm</a:t>
            </a:r>
            <a:endParaRPr lang="en-US" sz="1400" dirty="0"/>
          </a:p>
        </p:txBody>
      </p:sp>
      <p:sp>
        <p:nvSpPr>
          <p:cNvPr id="13" name="TextBox 12"/>
          <p:cNvSpPr txBox="1"/>
          <p:nvPr/>
        </p:nvSpPr>
        <p:spPr>
          <a:xfrm>
            <a:off x="5300989" y="1367134"/>
            <a:ext cx="3554948" cy="307777"/>
          </a:xfrm>
          <a:prstGeom prst="rect">
            <a:avLst/>
          </a:prstGeom>
          <a:solidFill>
            <a:schemeClr val="bg1"/>
          </a:solidFill>
        </p:spPr>
        <p:txBody>
          <a:bodyPr wrap="none" rtlCol="0">
            <a:spAutoFit/>
          </a:bodyPr>
          <a:lstStyle/>
          <a:p>
            <a:r>
              <a:rPr lang="en-US" sz="1400" dirty="0" smtClean="0"/>
              <a:t>Ruler in inches, with 0.1” (100 mil) increments</a:t>
            </a:r>
            <a:endParaRPr lang="en-US" sz="1400" dirty="0"/>
          </a:p>
        </p:txBody>
      </p:sp>
      <p:cxnSp>
        <p:nvCxnSpPr>
          <p:cNvPr id="14" name="Straight Arrow Connector 13"/>
          <p:cNvCxnSpPr/>
          <p:nvPr/>
        </p:nvCxnSpPr>
        <p:spPr>
          <a:xfrm flipH="1">
            <a:off x="5535606" y="1674911"/>
            <a:ext cx="636594" cy="142591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863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15</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685800"/>
            <a:ext cx="7696200" cy="5641315"/>
          </a:xfrm>
          <a:prstGeom prst="rect">
            <a:avLst/>
          </a:prstGeom>
        </p:spPr>
      </p:pic>
      <p:cxnSp>
        <p:nvCxnSpPr>
          <p:cNvPr id="5" name="Straight Connector 4"/>
          <p:cNvCxnSpPr/>
          <p:nvPr/>
        </p:nvCxnSpPr>
        <p:spPr>
          <a:xfrm flipH="1" flipV="1">
            <a:off x="5562600" y="533400"/>
            <a:ext cx="228600" cy="533400"/>
          </a:xfrm>
          <a:prstGeom prst="line">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6248400" y="536378"/>
            <a:ext cx="533400" cy="682822"/>
          </a:xfrm>
          <a:prstGeom prst="line">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209800" y="225623"/>
            <a:ext cx="3830023" cy="307777"/>
          </a:xfrm>
          <a:prstGeom prst="rect">
            <a:avLst/>
          </a:prstGeom>
          <a:solidFill>
            <a:schemeClr val="bg1"/>
          </a:solidFill>
        </p:spPr>
        <p:txBody>
          <a:bodyPr wrap="none" rtlCol="0">
            <a:spAutoFit/>
          </a:bodyPr>
          <a:lstStyle/>
          <a:p>
            <a:r>
              <a:rPr lang="en-US" sz="1400" dirty="0" smtClean="0"/>
              <a:t>With the jaws closed, the dial should read 0.000”.</a:t>
            </a:r>
            <a:endParaRPr lang="en-US" sz="1400" dirty="0"/>
          </a:p>
        </p:txBody>
      </p:sp>
      <p:sp>
        <p:nvSpPr>
          <p:cNvPr id="12" name="TextBox 11"/>
          <p:cNvSpPr txBox="1"/>
          <p:nvPr/>
        </p:nvSpPr>
        <p:spPr>
          <a:xfrm>
            <a:off x="6400800" y="228600"/>
            <a:ext cx="2390334" cy="307777"/>
          </a:xfrm>
          <a:prstGeom prst="rect">
            <a:avLst/>
          </a:prstGeom>
          <a:solidFill>
            <a:schemeClr val="bg1"/>
          </a:solidFill>
        </p:spPr>
        <p:txBody>
          <a:bodyPr wrap="none" rtlCol="0">
            <a:spAutoFit/>
          </a:bodyPr>
          <a:lstStyle/>
          <a:p>
            <a:r>
              <a:rPr lang="en-US" sz="1400" dirty="0" smtClean="0"/>
              <a:t>This would be 0.010” (10 mils)</a:t>
            </a:r>
            <a:endParaRPr lang="en-US" sz="1400" dirty="0"/>
          </a:p>
        </p:txBody>
      </p:sp>
      <p:sp>
        <p:nvSpPr>
          <p:cNvPr id="15" name="TextBox 14"/>
          <p:cNvSpPr txBox="1"/>
          <p:nvPr/>
        </p:nvSpPr>
        <p:spPr>
          <a:xfrm>
            <a:off x="7162800" y="2514600"/>
            <a:ext cx="1981200" cy="307777"/>
          </a:xfrm>
          <a:prstGeom prst="rect">
            <a:avLst/>
          </a:prstGeom>
          <a:solidFill>
            <a:schemeClr val="bg1"/>
          </a:solidFill>
        </p:spPr>
        <p:txBody>
          <a:bodyPr wrap="square" rtlCol="0">
            <a:spAutoFit/>
          </a:bodyPr>
          <a:lstStyle/>
          <a:p>
            <a:r>
              <a:rPr lang="en-US" sz="1400" dirty="0" smtClean="0"/>
              <a:t>53 mils</a:t>
            </a:r>
            <a:r>
              <a:rPr lang="en-US" sz="1400" dirty="0"/>
              <a:t> </a:t>
            </a:r>
            <a:r>
              <a:rPr lang="en-US" sz="1400" dirty="0" smtClean="0"/>
              <a:t>+ 1 inch = 1.053”</a:t>
            </a:r>
            <a:endParaRPr lang="en-US" sz="1400" dirty="0"/>
          </a:p>
        </p:txBody>
      </p:sp>
      <p:cxnSp>
        <p:nvCxnSpPr>
          <p:cNvPr id="16" name="Straight Connector 15"/>
          <p:cNvCxnSpPr/>
          <p:nvPr/>
        </p:nvCxnSpPr>
        <p:spPr>
          <a:xfrm flipV="1">
            <a:off x="3505200" y="3087357"/>
            <a:ext cx="304800" cy="722643"/>
          </a:xfrm>
          <a:prstGeom prst="line">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667000" y="3820196"/>
            <a:ext cx="838200" cy="307777"/>
          </a:xfrm>
          <a:prstGeom prst="rect">
            <a:avLst/>
          </a:prstGeom>
          <a:solidFill>
            <a:schemeClr val="bg1"/>
          </a:solidFill>
        </p:spPr>
        <p:txBody>
          <a:bodyPr wrap="square" rtlCol="0">
            <a:spAutoFit/>
          </a:bodyPr>
          <a:lstStyle/>
          <a:p>
            <a:pPr algn="ctr"/>
            <a:r>
              <a:rPr lang="en-US" sz="1400" dirty="0" smtClean="0"/>
              <a:t>1 inch</a:t>
            </a:r>
            <a:endParaRPr lang="en-US" sz="1400" dirty="0"/>
          </a:p>
        </p:txBody>
      </p:sp>
    </p:spTree>
    <p:extLst>
      <p:ext uri="{BB962C8B-B14F-4D97-AF65-F5344CB8AC3E}">
        <p14:creationId xmlns:p14="http://schemas.microsoft.com/office/powerpoint/2010/main" val="3986151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16</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609600"/>
            <a:ext cx="6305594" cy="5410200"/>
          </a:xfrm>
          <a:prstGeom prst="rect">
            <a:avLst/>
          </a:prstGeom>
        </p:spPr>
      </p:pic>
      <p:cxnSp>
        <p:nvCxnSpPr>
          <p:cNvPr id="4" name="Straight Connector 3"/>
          <p:cNvCxnSpPr/>
          <p:nvPr/>
        </p:nvCxnSpPr>
        <p:spPr>
          <a:xfrm flipH="1" flipV="1">
            <a:off x="4495800" y="4419600"/>
            <a:ext cx="257197" cy="304800"/>
          </a:xfrm>
          <a:prstGeom prst="line">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581400" y="5257800"/>
            <a:ext cx="4953000" cy="954107"/>
          </a:xfrm>
          <a:prstGeom prst="rect">
            <a:avLst/>
          </a:prstGeom>
          <a:solidFill>
            <a:schemeClr val="bg1"/>
          </a:solidFill>
        </p:spPr>
        <p:txBody>
          <a:bodyPr wrap="square" rtlCol="0">
            <a:spAutoFit/>
          </a:bodyPr>
          <a:lstStyle/>
          <a:p>
            <a:pPr algn="just"/>
            <a:r>
              <a:rPr lang="en-US" sz="1400" dirty="0" smtClean="0"/>
              <a:t>Untighten to loosen the bezel around the dial, for resetting the white dial face to have the zero line up with the black rotating pointer, when the jaws are closed (and clean ... </a:t>
            </a:r>
            <a:r>
              <a:rPr lang="en-US" sz="1400" dirty="0"/>
              <a:t>w</a:t>
            </a:r>
            <a:r>
              <a:rPr lang="en-US" sz="1400" dirty="0" smtClean="0"/>
              <a:t>ipe off any debris between the faces of the jaws). </a:t>
            </a:r>
            <a:endParaRPr lang="en-US" sz="1400" dirty="0"/>
          </a:p>
        </p:txBody>
      </p:sp>
      <p:sp>
        <p:nvSpPr>
          <p:cNvPr id="8" name="TextBox 7"/>
          <p:cNvSpPr txBox="1"/>
          <p:nvPr/>
        </p:nvSpPr>
        <p:spPr>
          <a:xfrm>
            <a:off x="4495800" y="4834057"/>
            <a:ext cx="1143000" cy="307777"/>
          </a:xfrm>
          <a:prstGeom prst="rect">
            <a:avLst/>
          </a:prstGeom>
          <a:solidFill>
            <a:schemeClr val="bg1"/>
          </a:solidFill>
        </p:spPr>
        <p:txBody>
          <a:bodyPr wrap="square" rtlCol="0">
            <a:spAutoFit/>
          </a:bodyPr>
          <a:lstStyle/>
          <a:p>
            <a:pPr algn="just"/>
            <a:r>
              <a:rPr lang="en-US" sz="1400" dirty="0" smtClean="0"/>
              <a:t>Zeroing knob</a:t>
            </a:r>
            <a:endParaRPr lang="en-US" sz="1400" dirty="0"/>
          </a:p>
        </p:txBody>
      </p:sp>
    </p:spTree>
    <p:extLst>
      <p:ext uri="{BB962C8B-B14F-4D97-AF65-F5344CB8AC3E}">
        <p14:creationId xmlns:p14="http://schemas.microsoft.com/office/powerpoint/2010/main" val="735491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17</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381000"/>
            <a:ext cx="2733261" cy="25146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1400" y="1667828"/>
            <a:ext cx="5334000" cy="4600576"/>
          </a:xfrm>
          <a:prstGeom prst="rect">
            <a:avLst/>
          </a:prstGeom>
        </p:spPr>
      </p:pic>
      <p:sp>
        <p:nvSpPr>
          <p:cNvPr id="5" name="TextBox 4"/>
          <p:cNvSpPr txBox="1"/>
          <p:nvPr/>
        </p:nvSpPr>
        <p:spPr>
          <a:xfrm>
            <a:off x="3581400" y="533400"/>
            <a:ext cx="4766690" cy="738664"/>
          </a:xfrm>
          <a:prstGeom prst="rect">
            <a:avLst/>
          </a:prstGeom>
          <a:noFill/>
        </p:spPr>
        <p:txBody>
          <a:bodyPr wrap="none" rtlCol="0">
            <a:spAutoFit/>
          </a:bodyPr>
          <a:lstStyle/>
          <a:p>
            <a:r>
              <a:rPr lang="en-US" sz="1400" dirty="0" smtClean="0"/>
              <a:t>Yes, the inner conductor does measure as 36 mils in diameter.  </a:t>
            </a:r>
          </a:p>
          <a:p>
            <a:endParaRPr lang="en-US" sz="1400" dirty="0"/>
          </a:p>
          <a:p>
            <a:r>
              <a:rPr lang="en-US" sz="1400" dirty="0" smtClean="0"/>
              <a:t>Now lock down the jaws at this distance with this knob.</a:t>
            </a:r>
            <a:endParaRPr lang="en-US" sz="1400" dirty="0"/>
          </a:p>
        </p:txBody>
      </p:sp>
      <p:cxnSp>
        <p:nvCxnSpPr>
          <p:cNvPr id="6" name="Straight Arrow Connector 5"/>
          <p:cNvCxnSpPr/>
          <p:nvPr/>
        </p:nvCxnSpPr>
        <p:spPr>
          <a:xfrm>
            <a:off x="7467600" y="1399675"/>
            <a:ext cx="0" cy="8382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5491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18</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1371600"/>
            <a:ext cx="5914619" cy="4572000"/>
          </a:xfrm>
          <a:prstGeom prst="rect">
            <a:avLst/>
          </a:prstGeom>
        </p:spPr>
      </p:pic>
      <p:sp>
        <p:nvSpPr>
          <p:cNvPr id="4" name="TextBox 3"/>
          <p:cNvSpPr txBox="1"/>
          <p:nvPr/>
        </p:nvSpPr>
        <p:spPr>
          <a:xfrm>
            <a:off x="228601" y="347990"/>
            <a:ext cx="8763000" cy="738664"/>
          </a:xfrm>
          <a:prstGeom prst="rect">
            <a:avLst/>
          </a:prstGeom>
          <a:noFill/>
        </p:spPr>
        <p:txBody>
          <a:bodyPr wrap="square" rtlCol="0">
            <a:spAutoFit/>
          </a:bodyPr>
          <a:lstStyle/>
          <a:p>
            <a:r>
              <a:rPr lang="en-US" sz="1400" dirty="0" smtClean="0"/>
              <a:t>Now transfer to the wire strippers and compare to the AWG 18 slot.  The cable inner conductor is spec’d as being AWG 19 gage (higher numbers mean smaller diameter wire), and 36 mils is indeed a bit smaller than the AWG 18 slot.  Makes sense.  </a:t>
            </a:r>
            <a:endParaRPr lang="en-US" sz="1400" dirty="0"/>
          </a:p>
        </p:txBody>
      </p:sp>
    </p:spTree>
    <p:extLst>
      <p:ext uri="{BB962C8B-B14F-4D97-AF65-F5344CB8AC3E}">
        <p14:creationId xmlns:p14="http://schemas.microsoft.com/office/powerpoint/2010/main" val="735491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19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619" y="1143000"/>
            <a:ext cx="3896394" cy="4368832"/>
          </a:xfrm>
          <a:prstGeom prst="rect">
            <a:avLst/>
          </a:prstGeom>
        </p:spPr>
      </p:pic>
      <p:sp>
        <p:nvSpPr>
          <p:cNvPr id="4" name="TextBox 3"/>
          <p:cNvSpPr txBox="1"/>
          <p:nvPr/>
        </p:nvSpPr>
        <p:spPr>
          <a:xfrm>
            <a:off x="609600" y="457200"/>
            <a:ext cx="8153400" cy="523220"/>
          </a:xfrm>
          <a:prstGeom prst="rect">
            <a:avLst/>
          </a:prstGeom>
          <a:noFill/>
        </p:spPr>
        <p:txBody>
          <a:bodyPr wrap="square" rtlCol="0">
            <a:spAutoFit/>
          </a:bodyPr>
          <a:lstStyle/>
          <a:p>
            <a:r>
              <a:rPr lang="en-US" sz="1400" dirty="0" smtClean="0"/>
              <a:t>Try stripping with the AWG 18 slot.  Inspect under the microscope.  If the center conductor is knicked, cut off the end and try again, using the AWG 16 slot.</a:t>
            </a:r>
            <a:endParaRPr lang="en-US" sz="1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0716" y="3886200"/>
            <a:ext cx="4267200" cy="2061058"/>
          </a:xfrm>
          <a:prstGeom prst="rect">
            <a:avLst/>
          </a:prstGeom>
        </p:spPr>
      </p:pic>
    </p:spTree>
    <p:extLst>
      <p:ext uri="{BB962C8B-B14F-4D97-AF65-F5344CB8AC3E}">
        <p14:creationId xmlns:p14="http://schemas.microsoft.com/office/powerpoint/2010/main" val="735491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20</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5149" y="3550272"/>
            <a:ext cx="3189238" cy="2667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533400"/>
            <a:ext cx="3724245" cy="2895600"/>
          </a:xfrm>
          <a:prstGeom prst="rect">
            <a:avLst/>
          </a:prstGeom>
        </p:spPr>
      </p:pic>
      <p:sp>
        <p:nvSpPr>
          <p:cNvPr id="6" name="TextBox 5"/>
          <p:cNvSpPr txBox="1"/>
          <p:nvPr/>
        </p:nvSpPr>
        <p:spPr>
          <a:xfrm>
            <a:off x="200027" y="74711"/>
            <a:ext cx="8896346" cy="307777"/>
          </a:xfrm>
          <a:prstGeom prst="rect">
            <a:avLst/>
          </a:prstGeom>
          <a:noFill/>
        </p:spPr>
        <p:txBody>
          <a:bodyPr wrap="none" rtlCol="0">
            <a:spAutoFit/>
          </a:bodyPr>
          <a:lstStyle/>
          <a:p>
            <a:r>
              <a:rPr lang="en-US" sz="1400" dirty="0" smtClean="0"/>
              <a:t>The way this would be done at a cable assembly house is that they would use a semi-automatic cable stripping machine:</a:t>
            </a:r>
            <a:endParaRPr lang="en-US" sz="1400"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200" y="1402080"/>
            <a:ext cx="3615817" cy="2057400"/>
          </a:xfrm>
          <a:prstGeom prst="rect">
            <a:avLst/>
          </a:prstGeom>
        </p:spPr>
      </p:pic>
      <p:sp>
        <p:nvSpPr>
          <p:cNvPr id="8" name="TextBox 7"/>
          <p:cNvSpPr txBox="1"/>
          <p:nvPr/>
        </p:nvSpPr>
        <p:spPr>
          <a:xfrm>
            <a:off x="351323" y="4953000"/>
            <a:ext cx="4247949" cy="1169551"/>
          </a:xfrm>
          <a:prstGeom prst="rect">
            <a:avLst/>
          </a:prstGeom>
          <a:noFill/>
        </p:spPr>
        <p:txBody>
          <a:bodyPr wrap="square" rtlCol="0">
            <a:spAutoFit/>
          </a:bodyPr>
          <a:lstStyle/>
          <a:p>
            <a:r>
              <a:rPr lang="en-US" sz="1400" dirty="0" smtClean="0"/>
              <a:t>One of the research labs has such a machine.  </a:t>
            </a:r>
          </a:p>
          <a:p>
            <a:r>
              <a:rPr lang="en-US" sz="1400" dirty="0" smtClean="0"/>
              <a:t>The resulting stripped cable comes out nicely cut with a very flat, clean face.</a:t>
            </a:r>
          </a:p>
          <a:p>
            <a:endParaRPr lang="en-US" sz="1400" dirty="0"/>
          </a:p>
          <a:p>
            <a:r>
              <a:rPr lang="en-US" sz="1400" dirty="0" smtClean="0"/>
              <a:t>We’ll clean up our stripped cables with a razor blade ...</a:t>
            </a:r>
            <a:endParaRPr lang="en-US" sz="1400" dirty="0"/>
          </a:p>
        </p:txBody>
      </p:sp>
      <p:cxnSp>
        <p:nvCxnSpPr>
          <p:cNvPr id="9" name="Straight Arrow Connector 8"/>
          <p:cNvCxnSpPr/>
          <p:nvPr/>
        </p:nvCxnSpPr>
        <p:spPr>
          <a:xfrm flipV="1">
            <a:off x="4572000" y="5486400"/>
            <a:ext cx="2362200" cy="3048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3304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21</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0800" y="3505200"/>
            <a:ext cx="2514600" cy="291755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3547" y="803077"/>
            <a:ext cx="3188905" cy="32766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59" y="495300"/>
            <a:ext cx="4800002" cy="2286001"/>
          </a:xfrm>
          <a:prstGeom prst="rect">
            <a:avLst/>
          </a:prstGeom>
        </p:spPr>
      </p:pic>
      <p:sp>
        <p:nvSpPr>
          <p:cNvPr id="8" name="TextBox 7"/>
          <p:cNvSpPr txBox="1"/>
          <p:nvPr/>
        </p:nvSpPr>
        <p:spPr>
          <a:xfrm>
            <a:off x="76200" y="149423"/>
            <a:ext cx="4013471" cy="307777"/>
          </a:xfrm>
          <a:prstGeom prst="rect">
            <a:avLst/>
          </a:prstGeom>
          <a:noFill/>
        </p:spPr>
        <p:txBody>
          <a:bodyPr wrap="none" rtlCol="0">
            <a:spAutoFit/>
          </a:bodyPr>
          <a:lstStyle/>
          <a:p>
            <a:r>
              <a:rPr lang="en-US" sz="1400" dirty="0" smtClean="0"/>
              <a:t>You can find razor blades in the blue plastic box also:</a:t>
            </a:r>
            <a:endParaRPr lang="en-US" sz="1400" dirty="0"/>
          </a:p>
        </p:txBody>
      </p:sp>
      <p:sp>
        <p:nvSpPr>
          <p:cNvPr id="9" name="TextBox 8"/>
          <p:cNvSpPr txBox="1"/>
          <p:nvPr/>
        </p:nvSpPr>
        <p:spPr>
          <a:xfrm>
            <a:off x="5181600" y="442762"/>
            <a:ext cx="2761718" cy="307777"/>
          </a:xfrm>
          <a:prstGeom prst="rect">
            <a:avLst/>
          </a:prstGeom>
          <a:noFill/>
        </p:spPr>
        <p:txBody>
          <a:bodyPr wrap="none" rtlCol="0">
            <a:spAutoFit/>
          </a:bodyPr>
          <a:lstStyle/>
          <a:p>
            <a:r>
              <a:rPr lang="en-US" sz="1400" dirty="0" smtClean="0"/>
              <a:t>Work under the stereo microscope.</a:t>
            </a:r>
            <a:endParaRPr lang="en-US" sz="1400" dirty="0"/>
          </a:p>
        </p:txBody>
      </p:sp>
      <p:sp>
        <p:nvSpPr>
          <p:cNvPr id="10" name="TextBox 9"/>
          <p:cNvSpPr txBox="1"/>
          <p:nvPr/>
        </p:nvSpPr>
        <p:spPr>
          <a:xfrm>
            <a:off x="6172200" y="4110041"/>
            <a:ext cx="2938881" cy="307777"/>
          </a:xfrm>
          <a:prstGeom prst="rect">
            <a:avLst/>
          </a:prstGeom>
          <a:noFill/>
        </p:spPr>
        <p:txBody>
          <a:bodyPr wrap="none" rtlCol="0">
            <a:spAutoFit/>
          </a:bodyPr>
          <a:lstStyle/>
          <a:p>
            <a:r>
              <a:rPr lang="en-US" sz="1400" dirty="0" smtClean="0"/>
              <a:t>Make sure to turn on the light source.</a:t>
            </a:r>
            <a:endParaRPr lang="en-US" sz="1400" dirty="0"/>
          </a:p>
        </p:txBody>
      </p:sp>
      <p:cxnSp>
        <p:nvCxnSpPr>
          <p:cNvPr id="11" name="Straight Arrow Connector 10"/>
          <p:cNvCxnSpPr/>
          <p:nvPr/>
        </p:nvCxnSpPr>
        <p:spPr>
          <a:xfrm flipH="1" flipV="1">
            <a:off x="5867400" y="3886200"/>
            <a:ext cx="381000" cy="22384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150318" y="5486400"/>
            <a:ext cx="3513847" cy="307777"/>
          </a:xfrm>
          <a:prstGeom prst="rect">
            <a:avLst/>
          </a:prstGeom>
          <a:noFill/>
        </p:spPr>
        <p:txBody>
          <a:bodyPr wrap="none" rtlCol="0">
            <a:spAutoFit/>
          </a:bodyPr>
          <a:lstStyle/>
          <a:p>
            <a:r>
              <a:rPr lang="en-US" sz="1400" dirty="0" smtClean="0"/>
              <a:t>Touch up the stripped face witha  razor blade.</a:t>
            </a:r>
            <a:endParaRPr lang="en-US" sz="1400" dirty="0"/>
          </a:p>
        </p:txBody>
      </p:sp>
    </p:spTree>
    <p:extLst>
      <p:ext uri="{BB962C8B-B14F-4D97-AF65-F5344CB8AC3E}">
        <p14:creationId xmlns:p14="http://schemas.microsoft.com/office/powerpoint/2010/main" val="3808369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22</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381000"/>
            <a:ext cx="4800600" cy="223227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2819400"/>
            <a:ext cx="4419600" cy="3748608"/>
          </a:xfrm>
          <a:prstGeom prst="rect">
            <a:avLst/>
          </a:prstGeom>
        </p:spPr>
      </p:pic>
      <p:sp>
        <p:nvSpPr>
          <p:cNvPr id="8" name="TextBox 7"/>
          <p:cNvSpPr txBox="1"/>
          <p:nvPr/>
        </p:nvSpPr>
        <p:spPr>
          <a:xfrm>
            <a:off x="5410200" y="484703"/>
            <a:ext cx="3284041" cy="523220"/>
          </a:xfrm>
          <a:prstGeom prst="rect">
            <a:avLst/>
          </a:prstGeom>
          <a:noFill/>
        </p:spPr>
        <p:txBody>
          <a:bodyPr wrap="none" rtlCol="0">
            <a:spAutoFit/>
          </a:bodyPr>
          <a:lstStyle/>
          <a:p>
            <a:r>
              <a:rPr lang="en-US" sz="1400" dirty="0" smtClean="0"/>
              <a:t>Hand stripping leaves the end face ragged.</a:t>
            </a:r>
          </a:p>
          <a:p>
            <a:r>
              <a:rPr lang="en-US" sz="1400" dirty="0" smtClean="0"/>
              <a:t>Cut it flat with the razor blade.</a:t>
            </a:r>
            <a:endParaRPr lang="en-US" sz="1400" dirty="0"/>
          </a:p>
        </p:txBody>
      </p:sp>
      <p:cxnSp>
        <p:nvCxnSpPr>
          <p:cNvPr id="10" name="Straight Arrow Connector 9"/>
          <p:cNvCxnSpPr/>
          <p:nvPr/>
        </p:nvCxnSpPr>
        <p:spPr>
          <a:xfrm flipH="1">
            <a:off x="3505200" y="685800"/>
            <a:ext cx="1905000" cy="6096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9251" y="5194202"/>
            <a:ext cx="3716274" cy="307777"/>
          </a:xfrm>
          <a:prstGeom prst="rect">
            <a:avLst/>
          </a:prstGeom>
          <a:noFill/>
        </p:spPr>
        <p:txBody>
          <a:bodyPr wrap="none" rtlCol="0">
            <a:spAutoFit/>
          </a:bodyPr>
          <a:lstStyle/>
          <a:p>
            <a:r>
              <a:rPr lang="en-US" sz="1400" dirty="0" smtClean="0"/>
              <a:t>Use the razor blade to pick out any metal debris:</a:t>
            </a:r>
            <a:endParaRPr lang="en-US" sz="1400" dirty="0"/>
          </a:p>
        </p:txBody>
      </p:sp>
      <p:cxnSp>
        <p:nvCxnSpPr>
          <p:cNvPr id="14" name="Straight Arrow Connector 13"/>
          <p:cNvCxnSpPr/>
          <p:nvPr/>
        </p:nvCxnSpPr>
        <p:spPr>
          <a:xfrm flipV="1">
            <a:off x="3735525" y="4839100"/>
            <a:ext cx="2055675" cy="54749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7803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23</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914400"/>
            <a:ext cx="4019930" cy="34290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2514600"/>
            <a:ext cx="3978661" cy="3505200"/>
          </a:xfrm>
          <a:prstGeom prst="rect">
            <a:avLst/>
          </a:prstGeom>
        </p:spPr>
      </p:pic>
      <p:sp>
        <p:nvSpPr>
          <p:cNvPr id="5" name="TextBox 4"/>
          <p:cNvSpPr txBox="1"/>
          <p:nvPr/>
        </p:nvSpPr>
        <p:spPr>
          <a:xfrm>
            <a:off x="609600" y="304800"/>
            <a:ext cx="3886200" cy="523220"/>
          </a:xfrm>
          <a:prstGeom prst="rect">
            <a:avLst/>
          </a:prstGeom>
          <a:noFill/>
        </p:spPr>
        <p:txBody>
          <a:bodyPr wrap="square" rtlCol="0">
            <a:spAutoFit/>
          </a:bodyPr>
          <a:lstStyle/>
          <a:p>
            <a:r>
              <a:rPr lang="en-US" sz="1400" dirty="0" smtClean="0"/>
              <a:t>Slide the calipers to the length you need to strip (125 mils) and lock with the locking knob:</a:t>
            </a:r>
            <a:endParaRPr lang="en-US" sz="1400" dirty="0"/>
          </a:p>
        </p:txBody>
      </p:sp>
      <p:cxnSp>
        <p:nvCxnSpPr>
          <p:cNvPr id="6" name="Straight Arrow Connector 5"/>
          <p:cNvCxnSpPr/>
          <p:nvPr/>
        </p:nvCxnSpPr>
        <p:spPr>
          <a:xfrm>
            <a:off x="3505200" y="828020"/>
            <a:ext cx="0" cy="46738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4419600" y="5420380"/>
            <a:ext cx="2541981" cy="37082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09600" y="5377190"/>
            <a:ext cx="4191000" cy="523220"/>
          </a:xfrm>
          <a:prstGeom prst="rect">
            <a:avLst/>
          </a:prstGeom>
          <a:noFill/>
        </p:spPr>
        <p:txBody>
          <a:bodyPr wrap="square" rtlCol="0">
            <a:spAutoFit/>
          </a:bodyPr>
          <a:lstStyle/>
          <a:p>
            <a:r>
              <a:rPr lang="en-US" sz="1400" dirty="0" smtClean="0"/>
              <a:t>With the calipers locked, you’ll have a free hand to cut the stripped end to length with a diagonal cutter:</a:t>
            </a:r>
            <a:endParaRPr lang="en-US" sz="1400" dirty="0"/>
          </a:p>
        </p:txBody>
      </p:sp>
    </p:spTree>
    <p:extLst>
      <p:ext uri="{BB962C8B-B14F-4D97-AF65-F5344CB8AC3E}">
        <p14:creationId xmlns:p14="http://schemas.microsoft.com/office/powerpoint/2010/main" val="3602694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0B6E9E4-11CE-4B8C-A7C2-90A73C07F765}" type="slidenum">
              <a:rPr lang="en-US" smtClean="0"/>
              <a:t>24</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788822"/>
            <a:ext cx="4829589" cy="3554578"/>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0200" y="3487097"/>
            <a:ext cx="3596300" cy="2592933"/>
          </a:xfrm>
          <a:prstGeom prst="rect">
            <a:avLst/>
          </a:prstGeom>
        </p:spPr>
      </p:pic>
      <p:sp>
        <p:nvSpPr>
          <p:cNvPr id="3" name="TextBox 2"/>
          <p:cNvSpPr txBox="1"/>
          <p:nvPr/>
        </p:nvSpPr>
        <p:spPr>
          <a:xfrm>
            <a:off x="304800" y="381000"/>
            <a:ext cx="4778103" cy="307777"/>
          </a:xfrm>
          <a:prstGeom prst="rect">
            <a:avLst/>
          </a:prstGeom>
          <a:noFill/>
        </p:spPr>
        <p:txBody>
          <a:bodyPr wrap="none" rtlCol="0">
            <a:spAutoFit/>
          </a:bodyPr>
          <a:lstStyle/>
          <a:p>
            <a:r>
              <a:rPr lang="en-US" sz="1400" dirty="0" smtClean="0"/>
              <a:t>Next, de-burr the edge of the inner conductor, by filing the end.</a:t>
            </a:r>
            <a:endParaRPr lang="en-US" sz="1400" dirty="0"/>
          </a:p>
        </p:txBody>
      </p:sp>
      <p:sp>
        <p:nvSpPr>
          <p:cNvPr id="12" name="TextBox 11"/>
          <p:cNvSpPr txBox="1"/>
          <p:nvPr/>
        </p:nvSpPr>
        <p:spPr>
          <a:xfrm>
            <a:off x="5410200" y="2438400"/>
            <a:ext cx="3583466" cy="954107"/>
          </a:xfrm>
          <a:prstGeom prst="rect">
            <a:avLst/>
          </a:prstGeom>
          <a:noFill/>
        </p:spPr>
        <p:txBody>
          <a:bodyPr wrap="square" rtlCol="0">
            <a:spAutoFit/>
          </a:bodyPr>
          <a:lstStyle/>
          <a:p>
            <a:r>
              <a:rPr lang="en-US" sz="1400" dirty="0" smtClean="0"/>
              <a:t>De-burring the end means to simply remove any jagged edges, so that the inner conductor will slide easily into the hole in the back of the SMA connector.</a:t>
            </a:r>
            <a:endParaRPr lang="en-US" sz="1400" dirty="0"/>
          </a:p>
        </p:txBody>
      </p:sp>
    </p:spTree>
    <p:extLst>
      <p:ext uri="{BB962C8B-B14F-4D97-AF65-F5344CB8AC3E}">
        <p14:creationId xmlns:p14="http://schemas.microsoft.com/office/powerpoint/2010/main" val="927951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25</a:t>
            </a:fld>
            <a:endParaRPr lang="en-US"/>
          </a:p>
        </p:txBody>
      </p:sp>
      <p:sp>
        <p:nvSpPr>
          <p:cNvPr id="3" name="Rectangle 2"/>
          <p:cNvSpPr/>
          <p:nvPr/>
        </p:nvSpPr>
        <p:spPr>
          <a:xfrm>
            <a:off x="0" y="76200"/>
            <a:ext cx="8915400" cy="584775"/>
          </a:xfrm>
          <a:prstGeom prst="rect">
            <a:avLst/>
          </a:prstGeom>
        </p:spPr>
        <p:txBody>
          <a:bodyPr wrap="square">
            <a:spAutoFit/>
          </a:bodyPr>
          <a:lstStyle/>
          <a:p>
            <a:r>
              <a:rPr lang="en-US" sz="1600" dirty="0" smtClean="0"/>
              <a:t>De-burring the end of the inner conductor is important because the inner conductor must fit snuggly into the hole in the back of the SMA connector. </a:t>
            </a:r>
            <a:endParaRPr lang="en-US" sz="1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49" y="1676400"/>
            <a:ext cx="4444534" cy="226671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428999"/>
            <a:ext cx="4572000" cy="2839212"/>
          </a:xfrm>
          <a:prstGeom prst="rect">
            <a:avLst/>
          </a:prstGeom>
        </p:spPr>
      </p:pic>
      <p:cxnSp>
        <p:nvCxnSpPr>
          <p:cNvPr id="6" name="Straight Arrow Connector 5"/>
          <p:cNvCxnSpPr/>
          <p:nvPr/>
        </p:nvCxnSpPr>
        <p:spPr>
          <a:xfrm flipV="1">
            <a:off x="6667500" y="4940446"/>
            <a:ext cx="896353" cy="31735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6949" y="4331247"/>
            <a:ext cx="4495800" cy="523220"/>
          </a:xfrm>
          <a:prstGeom prst="rect">
            <a:avLst/>
          </a:prstGeom>
        </p:spPr>
        <p:txBody>
          <a:bodyPr wrap="square">
            <a:spAutoFit/>
          </a:bodyPr>
          <a:lstStyle/>
          <a:p>
            <a:r>
              <a:rPr lang="en-US" sz="1400" dirty="0" smtClean="0"/>
              <a:t>The inner conductor is neither soldered nor crimped to the SMA connector.  It’s strictly a press-fit into this #901-9808.</a:t>
            </a:r>
            <a:endParaRPr lang="en-US" sz="1400" dirty="0"/>
          </a:p>
        </p:txBody>
      </p:sp>
      <p:sp>
        <p:nvSpPr>
          <p:cNvPr id="11" name="TextBox 10"/>
          <p:cNvSpPr txBox="1"/>
          <p:nvPr/>
        </p:nvSpPr>
        <p:spPr>
          <a:xfrm>
            <a:off x="56949" y="914400"/>
            <a:ext cx="8574505" cy="738664"/>
          </a:xfrm>
          <a:prstGeom prst="rect">
            <a:avLst/>
          </a:prstGeom>
          <a:noFill/>
        </p:spPr>
        <p:txBody>
          <a:bodyPr wrap="square" rtlCol="0">
            <a:spAutoFit/>
          </a:bodyPr>
          <a:lstStyle/>
          <a:p>
            <a:r>
              <a:rPr lang="en-US" sz="1400" dirty="0" smtClean="0"/>
              <a:t>After filing and removing any burrs, inspect under the stereo microscope.  This cable was stripped with the semi-automatic cable stripping machine, and then the center conductor was manually filed to debur the end.  When you strip with a hand stripper and then touch up the end face with a razor blade, it won’t come out quite this beautiful.</a:t>
            </a:r>
            <a:endParaRPr lang="en-US" sz="1400" dirty="0"/>
          </a:p>
        </p:txBody>
      </p:sp>
      <p:sp>
        <p:nvSpPr>
          <p:cNvPr id="9" name="Rectangle 8"/>
          <p:cNvSpPr/>
          <p:nvPr/>
        </p:nvSpPr>
        <p:spPr>
          <a:xfrm>
            <a:off x="56949" y="5249905"/>
            <a:ext cx="4627346" cy="1384995"/>
          </a:xfrm>
          <a:prstGeom prst="rect">
            <a:avLst/>
          </a:prstGeom>
        </p:spPr>
        <p:txBody>
          <a:bodyPr wrap="square">
            <a:spAutoFit/>
          </a:bodyPr>
          <a:lstStyle/>
          <a:p>
            <a:r>
              <a:rPr lang="en-US" sz="1400" dirty="0" smtClean="0"/>
              <a:t>Because there is only a press fit for the inner conductor, you have to ensure that the face of the cable is flat so it will</a:t>
            </a:r>
          </a:p>
          <a:p>
            <a:r>
              <a:rPr lang="en-US" sz="1400" dirty="0"/>
              <a:t>p</a:t>
            </a:r>
            <a:r>
              <a:rPr lang="en-US" sz="1400" dirty="0" smtClean="0"/>
              <a:t>ress and mate firmly against the dielectric of the connector in order to make a clean (low mis-match) connection.  The length of the stripped inner conductor should also be precisely 125 mils to fit all the way into the center hole.</a:t>
            </a:r>
            <a:endParaRPr lang="en-US" sz="1400" dirty="0"/>
          </a:p>
        </p:txBody>
      </p:sp>
      <p:cxnSp>
        <p:nvCxnSpPr>
          <p:cNvPr id="12" name="Straight Arrow Connector 11"/>
          <p:cNvCxnSpPr/>
          <p:nvPr/>
        </p:nvCxnSpPr>
        <p:spPr>
          <a:xfrm flipH="1" flipV="1">
            <a:off x="6077954" y="5410201"/>
            <a:ext cx="399046" cy="99059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195748" y="6400800"/>
            <a:ext cx="1957652" cy="307777"/>
          </a:xfrm>
          <a:prstGeom prst="rect">
            <a:avLst/>
          </a:prstGeom>
          <a:noFill/>
        </p:spPr>
        <p:txBody>
          <a:bodyPr wrap="none" rtlCol="0">
            <a:spAutoFit/>
          </a:bodyPr>
          <a:lstStyle/>
          <a:p>
            <a:r>
              <a:rPr lang="en-US" sz="1400" dirty="0" smtClean="0"/>
              <a:t>Want this clean and flat.</a:t>
            </a:r>
            <a:endParaRPr lang="en-US" sz="1400" dirty="0"/>
          </a:p>
        </p:txBody>
      </p:sp>
    </p:spTree>
    <p:extLst>
      <p:ext uri="{BB962C8B-B14F-4D97-AF65-F5344CB8AC3E}">
        <p14:creationId xmlns:p14="http://schemas.microsoft.com/office/powerpoint/2010/main" val="2376494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26</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004" y="1524000"/>
            <a:ext cx="2656644" cy="4724400"/>
          </a:xfrm>
          <a:prstGeom prst="rect">
            <a:avLst/>
          </a:prstGeom>
        </p:spPr>
      </p:pic>
      <p:sp>
        <p:nvSpPr>
          <p:cNvPr id="4" name="TextBox 3"/>
          <p:cNvSpPr txBox="1"/>
          <p:nvPr/>
        </p:nvSpPr>
        <p:spPr>
          <a:xfrm>
            <a:off x="381000" y="228600"/>
            <a:ext cx="8534400" cy="954107"/>
          </a:xfrm>
          <a:prstGeom prst="rect">
            <a:avLst/>
          </a:prstGeom>
          <a:noFill/>
        </p:spPr>
        <p:txBody>
          <a:bodyPr wrap="square" rtlCol="0">
            <a:spAutoFit/>
          </a:bodyPr>
          <a:lstStyle/>
          <a:p>
            <a:r>
              <a:rPr lang="en-US" sz="1400" dirty="0" smtClean="0"/>
              <a:t>If you see metal debris on the end face of the insulating dielectric when inspecting under the microscope, get rid of the debris by blowing with air, and/or picking the metal pieces out with a razor blade (also in the plastic box).  The goal is to make a clean squared-off interface between the cable and the connector so as to create as uniform of a transmission line as possible. </a:t>
            </a:r>
            <a:endParaRPr lang="en-US" sz="1400" dirty="0"/>
          </a:p>
        </p:txBody>
      </p:sp>
      <p:sp>
        <p:nvSpPr>
          <p:cNvPr id="5" name="TextBox 4"/>
          <p:cNvSpPr txBox="1"/>
          <p:nvPr/>
        </p:nvSpPr>
        <p:spPr>
          <a:xfrm>
            <a:off x="3276600" y="2057400"/>
            <a:ext cx="4727000" cy="307777"/>
          </a:xfrm>
          <a:prstGeom prst="rect">
            <a:avLst/>
          </a:prstGeom>
          <a:noFill/>
        </p:spPr>
        <p:txBody>
          <a:bodyPr wrap="none" rtlCol="0">
            <a:spAutoFit/>
          </a:bodyPr>
          <a:lstStyle/>
          <a:p>
            <a:r>
              <a:rPr lang="en-US" sz="1400" dirty="0" smtClean="0"/>
              <a:t>Then push the connector onto the cable.  Push it all the way in.</a:t>
            </a:r>
            <a:endParaRPr lang="en-US" sz="14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2816" y="4776216"/>
            <a:ext cx="4800600" cy="1472184"/>
          </a:xfrm>
          <a:prstGeom prst="rect">
            <a:avLst/>
          </a:prstGeom>
        </p:spPr>
      </p:pic>
      <p:sp>
        <p:nvSpPr>
          <p:cNvPr id="7" name="TextBox 6"/>
          <p:cNvSpPr txBox="1"/>
          <p:nvPr/>
        </p:nvSpPr>
        <p:spPr>
          <a:xfrm>
            <a:off x="3505200" y="3733800"/>
            <a:ext cx="3200400" cy="738664"/>
          </a:xfrm>
          <a:prstGeom prst="rect">
            <a:avLst/>
          </a:prstGeom>
          <a:noFill/>
        </p:spPr>
        <p:txBody>
          <a:bodyPr wrap="square" rtlCol="0">
            <a:spAutoFit/>
          </a:bodyPr>
          <a:lstStyle/>
          <a:p>
            <a:r>
              <a:rPr lang="en-US" sz="1400" dirty="0" smtClean="0"/>
              <a:t>Next, screw the heat-sink adapter into the SMA connector.  It will act as a heat sink during the soldering process.</a:t>
            </a:r>
            <a:endParaRPr lang="en-US" sz="1400" dirty="0"/>
          </a:p>
        </p:txBody>
      </p:sp>
      <p:cxnSp>
        <p:nvCxnSpPr>
          <p:cNvPr id="8" name="Straight Arrow Connector 7"/>
          <p:cNvCxnSpPr/>
          <p:nvPr/>
        </p:nvCxnSpPr>
        <p:spPr>
          <a:xfrm>
            <a:off x="6484620" y="3992003"/>
            <a:ext cx="782454" cy="120563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4555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27</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914400"/>
            <a:ext cx="8307294" cy="5084064"/>
          </a:xfrm>
          <a:prstGeom prst="rect">
            <a:avLst/>
          </a:prstGeom>
        </p:spPr>
      </p:pic>
      <p:sp>
        <p:nvSpPr>
          <p:cNvPr id="4" name="TextBox 3"/>
          <p:cNvSpPr txBox="1"/>
          <p:nvPr/>
        </p:nvSpPr>
        <p:spPr>
          <a:xfrm>
            <a:off x="381000" y="457200"/>
            <a:ext cx="4161460" cy="307777"/>
          </a:xfrm>
          <a:prstGeom prst="rect">
            <a:avLst/>
          </a:prstGeom>
          <a:noFill/>
        </p:spPr>
        <p:txBody>
          <a:bodyPr wrap="none" rtlCol="0">
            <a:spAutoFit/>
          </a:bodyPr>
          <a:lstStyle/>
          <a:p>
            <a:r>
              <a:rPr lang="en-US" sz="1400" dirty="0" smtClean="0"/>
              <a:t>The heat-sink adapters also live in the blue plastic box:</a:t>
            </a:r>
            <a:endParaRPr lang="en-US" sz="1400" dirty="0"/>
          </a:p>
        </p:txBody>
      </p:sp>
    </p:spTree>
    <p:extLst>
      <p:ext uri="{BB962C8B-B14F-4D97-AF65-F5344CB8AC3E}">
        <p14:creationId xmlns:p14="http://schemas.microsoft.com/office/powerpoint/2010/main" val="39121178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28</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2843657"/>
            <a:ext cx="2486526" cy="23622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2819400"/>
            <a:ext cx="3276600" cy="2386457"/>
          </a:xfrm>
          <a:prstGeom prst="rect">
            <a:avLst/>
          </a:prstGeom>
        </p:spPr>
      </p:pic>
      <p:sp>
        <p:nvSpPr>
          <p:cNvPr id="5" name="TextBox 4"/>
          <p:cNvSpPr txBox="1"/>
          <p:nvPr/>
        </p:nvSpPr>
        <p:spPr>
          <a:xfrm>
            <a:off x="304800" y="457200"/>
            <a:ext cx="8305800" cy="1600438"/>
          </a:xfrm>
          <a:prstGeom prst="rect">
            <a:avLst/>
          </a:prstGeom>
          <a:noFill/>
        </p:spPr>
        <p:txBody>
          <a:bodyPr wrap="square" rtlCol="0">
            <a:spAutoFit/>
          </a:bodyPr>
          <a:lstStyle/>
          <a:p>
            <a:r>
              <a:rPr lang="en-US" sz="1400" dirty="0" smtClean="0"/>
              <a:t>The heat-sink adapter is actually a SanTron assembly tool, #1209-03-P.  This is kept in the plastic box with the cablemaking tools on the GSI’s desk in Cory 111.  Use it when making these types of cables.  The pictures below show each end of the tool.  Screw in the end shown on the right into the connector you’re assembling onto the conformable cable.  When you solder the outer braid of the conformable cable onto the neck of the connector, the heat from the soldering iron can cause the dielectric in the SMA connector to move.  This tool prevents that from happening, or tries to.  Don’t apply more heat than you need to.  Use flux (the other secret sauce!).  If you apply excessive heat, the dielectric face depth will end up out of spec.  </a:t>
            </a:r>
          </a:p>
        </p:txBody>
      </p:sp>
    </p:spTree>
    <p:extLst>
      <p:ext uri="{BB962C8B-B14F-4D97-AF65-F5344CB8AC3E}">
        <p14:creationId xmlns:p14="http://schemas.microsoft.com/office/powerpoint/2010/main" val="3716575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29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9610" y="1844040"/>
            <a:ext cx="4088190" cy="257556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304800"/>
            <a:ext cx="4542692" cy="23622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4495800"/>
            <a:ext cx="4572000" cy="1977390"/>
          </a:xfrm>
          <a:prstGeom prst="rect">
            <a:avLst/>
          </a:prstGeom>
        </p:spPr>
      </p:pic>
      <p:sp>
        <p:nvSpPr>
          <p:cNvPr id="6" name="TextBox 5"/>
          <p:cNvSpPr txBox="1"/>
          <p:nvPr/>
        </p:nvSpPr>
        <p:spPr>
          <a:xfrm>
            <a:off x="4876800" y="381000"/>
            <a:ext cx="3810000" cy="738664"/>
          </a:xfrm>
          <a:prstGeom prst="rect">
            <a:avLst/>
          </a:prstGeom>
          <a:noFill/>
        </p:spPr>
        <p:txBody>
          <a:bodyPr wrap="square" rtlCol="0">
            <a:spAutoFit/>
          </a:bodyPr>
          <a:lstStyle/>
          <a:p>
            <a:r>
              <a:rPr lang="en-US" sz="1400" dirty="0" smtClean="0"/>
              <a:t>The machine shop made up some more of these heat sink adapters (Nov. 2013).  They live here in the Cory 111 lab:</a:t>
            </a:r>
            <a:endParaRPr lang="en-US" sz="1400" dirty="0"/>
          </a:p>
        </p:txBody>
      </p:sp>
      <p:cxnSp>
        <p:nvCxnSpPr>
          <p:cNvPr id="7" name="Straight Arrow Connector 6"/>
          <p:cNvCxnSpPr/>
          <p:nvPr/>
        </p:nvCxnSpPr>
        <p:spPr>
          <a:xfrm flipH="1">
            <a:off x="4191000" y="990600"/>
            <a:ext cx="685800" cy="2286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943600" y="1104900"/>
            <a:ext cx="914400" cy="17907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86326" y="3094121"/>
            <a:ext cx="3810000" cy="738664"/>
          </a:xfrm>
          <a:prstGeom prst="rect">
            <a:avLst/>
          </a:prstGeom>
          <a:noFill/>
        </p:spPr>
        <p:txBody>
          <a:bodyPr wrap="square" rtlCol="0">
            <a:spAutoFit/>
          </a:bodyPr>
          <a:lstStyle/>
          <a:p>
            <a:r>
              <a:rPr lang="en-US" sz="1400" dirty="0" smtClean="0"/>
              <a:t>The red masking tape is to make them easy to spot when left on the lab benches.  If you see one left on a bench, please put it back in this box.</a:t>
            </a:r>
            <a:endParaRPr lang="en-US" sz="1400" dirty="0"/>
          </a:p>
        </p:txBody>
      </p:sp>
      <p:sp>
        <p:nvSpPr>
          <p:cNvPr id="14" name="TextBox 13"/>
          <p:cNvSpPr txBox="1"/>
          <p:nvPr/>
        </p:nvSpPr>
        <p:spPr>
          <a:xfrm>
            <a:off x="4848726" y="5484495"/>
            <a:ext cx="3810000" cy="738664"/>
          </a:xfrm>
          <a:prstGeom prst="rect">
            <a:avLst/>
          </a:prstGeom>
          <a:noFill/>
        </p:spPr>
        <p:txBody>
          <a:bodyPr wrap="square" rtlCol="0">
            <a:spAutoFit/>
          </a:bodyPr>
          <a:lstStyle/>
          <a:p>
            <a:r>
              <a:rPr lang="en-US" sz="1400" dirty="0" smtClean="0"/>
              <a:t>Hold the cable in a vise and solder the neck, using the heat sink to suck the heat away from the dielectric.</a:t>
            </a:r>
            <a:endParaRPr lang="en-US" sz="1400" dirty="0"/>
          </a:p>
        </p:txBody>
      </p:sp>
      <p:cxnSp>
        <p:nvCxnSpPr>
          <p:cNvPr id="15" name="Straight Arrow Connector 14"/>
          <p:cNvCxnSpPr/>
          <p:nvPr/>
        </p:nvCxnSpPr>
        <p:spPr>
          <a:xfrm flipH="1" flipV="1">
            <a:off x="2791326" y="5638800"/>
            <a:ext cx="332874" cy="381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222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30</a:t>
            </a:fld>
            <a:endParaRPr lang="en-US"/>
          </a:p>
        </p:txBody>
      </p:sp>
      <p:sp>
        <p:nvSpPr>
          <p:cNvPr id="4" name="TextBox 3"/>
          <p:cNvSpPr txBox="1"/>
          <p:nvPr/>
        </p:nvSpPr>
        <p:spPr>
          <a:xfrm>
            <a:off x="457200" y="4953000"/>
            <a:ext cx="8458200" cy="1384995"/>
          </a:xfrm>
          <a:prstGeom prst="rect">
            <a:avLst/>
          </a:prstGeom>
          <a:noFill/>
        </p:spPr>
        <p:txBody>
          <a:bodyPr wrap="square" rtlCol="0">
            <a:spAutoFit/>
          </a:bodyPr>
          <a:lstStyle/>
          <a:p>
            <a:r>
              <a:rPr lang="en-US" sz="1400" dirty="0" smtClean="0"/>
              <a:t>The point of failure will always be at the solder joint at the neck, so you never want to bend the cable in such a way as to induce stress at the neck.</a:t>
            </a:r>
          </a:p>
          <a:p>
            <a:endParaRPr lang="en-US" sz="1400" dirty="0"/>
          </a:p>
          <a:p>
            <a:r>
              <a:rPr lang="en-US" sz="1400" dirty="0" smtClean="0"/>
              <a:t>Solder is brittle, which is why most really high quality connectors are crimped.  However, crimper tools cost $100s of dollars and can walk away, so they’re not a viable solution for the Cory 111 lab.  Hence this solution for making our own high-quality test cables.  </a:t>
            </a:r>
            <a:endParaRPr lang="en-US" sz="14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401701"/>
            <a:ext cx="2537298" cy="298132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7588" y="2057400"/>
            <a:ext cx="2590800" cy="1325626"/>
          </a:xfrm>
          <a:prstGeom prst="rect">
            <a:avLst/>
          </a:prstGeom>
        </p:spPr>
      </p:pic>
      <p:sp>
        <p:nvSpPr>
          <p:cNvPr id="8" name="TextBox 7"/>
          <p:cNvSpPr txBox="1"/>
          <p:nvPr/>
        </p:nvSpPr>
        <p:spPr>
          <a:xfrm>
            <a:off x="4038601" y="381000"/>
            <a:ext cx="4800600" cy="1384995"/>
          </a:xfrm>
          <a:prstGeom prst="rect">
            <a:avLst/>
          </a:prstGeom>
          <a:noFill/>
        </p:spPr>
        <p:txBody>
          <a:bodyPr wrap="square" rtlCol="0">
            <a:spAutoFit/>
          </a:bodyPr>
          <a:lstStyle/>
          <a:p>
            <a:r>
              <a:rPr lang="en-US" sz="1400" dirty="0" smtClean="0"/>
              <a:t>Use flux, and solder the outer braid to the connector neck.  You don’t need to use huge amounts of solder, but you must solder all sides of the cable in order to get solder all the way around.  Again, you’re trying to make a uniform coaxial transmission line, so you want the outer braid to make good contact circumferentially around the neck of the SMA connector.</a:t>
            </a:r>
            <a:endParaRPr lang="en-US" sz="1400" dirty="0"/>
          </a:p>
        </p:txBody>
      </p:sp>
      <p:cxnSp>
        <p:nvCxnSpPr>
          <p:cNvPr id="9" name="Straight Arrow Connector 8"/>
          <p:cNvCxnSpPr/>
          <p:nvPr/>
        </p:nvCxnSpPr>
        <p:spPr>
          <a:xfrm flipV="1">
            <a:off x="5890661" y="2819400"/>
            <a:ext cx="193307" cy="121661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514600" y="4029959"/>
            <a:ext cx="6510500" cy="369332"/>
          </a:xfrm>
          <a:prstGeom prst="rect">
            <a:avLst/>
          </a:prstGeom>
          <a:noFill/>
        </p:spPr>
        <p:txBody>
          <a:bodyPr wrap="none" rtlCol="0">
            <a:spAutoFit/>
          </a:bodyPr>
          <a:lstStyle/>
          <a:p>
            <a:r>
              <a:rPr lang="en-US" dirty="0" smtClean="0"/>
              <a:t>Note:  Solder is brittle!   If/when this cable breaks, it will break here.</a:t>
            </a:r>
            <a:endParaRPr lang="en-US" dirty="0"/>
          </a:p>
        </p:txBody>
      </p:sp>
    </p:spTree>
    <p:extLst>
      <p:ext uri="{BB962C8B-B14F-4D97-AF65-F5344CB8AC3E}">
        <p14:creationId xmlns:p14="http://schemas.microsoft.com/office/powerpoint/2010/main" val="1445395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31</a:t>
            </a:fld>
            <a:endParaRPr lang="en-US"/>
          </a:p>
        </p:txBody>
      </p:sp>
      <p:sp>
        <p:nvSpPr>
          <p:cNvPr id="4" name="TextBox 3"/>
          <p:cNvSpPr txBox="1"/>
          <p:nvPr/>
        </p:nvSpPr>
        <p:spPr>
          <a:xfrm>
            <a:off x="685800" y="533400"/>
            <a:ext cx="7382662" cy="307777"/>
          </a:xfrm>
          <a:prstGeom prst="rect">
            <a:avLst/>
          </a:prstGeom>
          <a:noFill/>
        </p:spPr>
        <p:txBody>
          <a:bodyPr wrap="none" rtlCol="0">
            <a:spAutoFit/>
          </a:bodyPr>
          <a:lstStyle/>
          <a:p>
            <a:r>
              <a:rPr lang="en-US" sz="1400" dirty="0" smtClean="0"/>
              <a:t>Uses the gages to make sure the pin depth and dielectric depth are still within spec after soldering:</a:t>
            </a:r>
            <a:endParaRPr lang="en-US" sz="1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143000"/>
            <a:ext cx="7867135" cy="4366260"/>
          </a:xfrm>
          <a:prstGeom prst="rect">
            <a:avLst/>
          </a:prstGeom>
        </p:spPr>
      </p:pic>
    </p:spTree>
    <p:extLst>
      <p:ext uri="{BB962C8B-B14F-4D97-AF65-F5344CB8AC3E}">
        <p14:creationId xmlns:p14="http://schemas.microsoft.com/office/powerpoint/2010/main" val="2075961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093" y="990600"/>
            <a:ext cx="5386552" cy="3124200"/>
          </a:xfrm>
          <a:prstGeom prst="rect">
            <a:avLst/>
          </a:prstGeom>
        </p:spPr>
      </p:pic>
      <p:sp>
        <p:nvSpPr>
          <p:cNvPr id="2" name="Slide Number Placeholder 1"/>
          <p:cNvSpPr>
            <a:spLocks noGrp="1"/>
          </p:cNvSpPr>
          <p:nvPr>
            <p:ph type="sldNum" sz="quarter" idx="12"/>
          </p:nvPr>
        </p:nvSpPr>
        <p:spPr/>
        <p:txBody>
          <a:bodyPr/>
          <a:lstStyle/>
          <a:p>
            <a:fld id="{B0B6E9E4-11CE-4B8C-A7C2-90A73C07F765}" type="slidenum">
              <a:rPr lang="en-US" smtClean="0"/>
              <a:t>32</a:t>
            </a:fld>
            <a:endParaRPr lang="en-US"/>
          </a:p>
        </p:txBody>
      </p:sp>
      <p:sp>
        <p:nvSpPr>
          <p:cNvPr id="4" name="TextBox 3"/>
          <p:cNvSpPr txBox="1"/>
          <p:nvPr/>
        </p:nvSpPr>
        <p:spPr>
          <a:xfrm>
            <a:off x="152399" y="134754"/>
            <a:ext cx="3912481" cy="307777"/>
          </a:xfrm>
          <a:prstGeom prst="rect">
            <a:avLst/>
          </a:prstGeom>
          <a:noFill/>
        </p:spPr>
        <p:txBody>
          <a:bodyPr wrap="none" rtlCol="0">
            <a:spAutoFit/>
          </a:bodyPr>
          <a:lstStyle/>
          <a:p>
            <a:r>
              <a:rPr lang="en-US" sz="1400" dirty="0" smtClean="0"/>
              <a:t>Never allow your cables to bend at the solder joint.</a:t>
            </a:r>
            <a:endParaRPr lang="en-US" sz="1400" dirty="0"/>
          </a:p>
        </p:txBody>
      </p:sp>
      <p:cxnSp>
        <p:nvCxnSpPr>
          <p:cNvPr id="5" name="Straight Arrow Connector 4"/>
          <p:cNvCxnSpPr/>
          <p:nvPr/>
        </p:nvCxnSpPr>
        <p:spPr>
          <a:xfrm flipH="1">
            <a:off x="2804769" y="442531"/>
            <a:ext cx="776631" cy="99189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523859" y="314980"/>
            <a:ext cx="2867541" cy="523220"/>
          </a:xfrm>
          <a:prstGeom prst="rect">
            <a:avLst/>
          </a:prstGeom>
          <a:noFill/>
        </p:spPr>
        <p:txBody>
          <a:bodyPr wrap="square" rtlCol="0">
            <a:spAutoFit/>
          </a:bodyPr>
          <a:lstStyle/>
          <a:p>
            <a:r>
              <a:rPr lang="en-US" sz="1400" dirty="0" smtClean="0"/>
              <a:t>Keep them straight up until some point</a:t>
            </a:r>
            <a:r>
              <a:rPr lang="en-US" sz="1400" dirty="0"/>
              <a:t> </a:t>
            </a:r>
            <a:r>
              <a:rPr lang="en-US" sz="1400" dirty="0" smtClean="0"/>
              <a:t>far from the soldered neck:</a:t>
            </a:r>
            <a:endParaRPr lang="en-US" sz="1400" dirty="0"/>
          </a:p>
        </p:txBody>
      </p:sp>
      <p:cxnSp>
        <p:nvCxnSpPr>
          <p:cNvPr id="12" name="Straight Arrow Connector 11"/>
          <p:cNvCxnSpPr/>
          <p:nvPr/>
        </p:nvCxnSpPr>
        <p:spPr>
          <a:xfrm flipH="1">
            <a:off x="4267200" y="764977"/>
            <a:ext cx="990601" cy="12924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9104" y="3505199"/>
            <a:ext cx="3276600" cy="2781833"/>
          </a:xfrm>
          <a:prstGeom prst="rect">
            <a:avLst/>
          </a:prstGeom>
        </p:spPr>
      </p:pic>
      <p:sp>
        <p:nvSpPr>
          <p:cNvPr id="19" name="TextBox 18"/>
          <p:cNvSpPr txBox="1"/>
          <p:nvPr/>
        </p:nvSpPr>
        <p:spPr>
          <a:xfrm>
            <a:off x="914401" y="4896115"/>
            <a:ext cx="4584250" cy="1169551"/>
          </a:xfrm>
          <a:prstGeom prst="rect">
            <a:avLst/>
          </a:prstGeom>
          <a:noFill/>
        </p:spPr>
        <p:txBody>
          <a:bodyPr wrap="square" rtlCol="0">
            <a:spAutoFit/>
          </a:bodyPr>
          <a:lstStyle/>
          <a:p>
            <a:r>
              <a:rPr lang="en-US" sz="1400" dirty="0" smtClean="0"/>
              <a:t>You can bend conformal cable as much as you want in any way you want, just remember to not let it bend at the neck.</a:t>
            </a:r>
          </a:p>
          <a:p>
            <a:endParaRPr lang="en-US" sz="1400" dirty="0"/>
          </a:p>
          <a:p>
            <a:r>
              <a:rPr lang="en-US" sz="1400" dirty="0" smtClean="0"/>
              <a:t>Also, after you cal, you don’t want to move them too much.  The calibration is for a certain configuration of your cables.</a:t>
            </a:r>
            <a:endParaRPr lang="en-US" sz="1400" dirty="0"/>
          </a:p>
        </p:txBody>
      </p:sp>
      <p:cxnSp>
        <p:nvCxnSpPr>
          <p:cNvPr id="10" name="Straight Arrow Connector 9"/>
          <p:cNvCxnSpPr/>
          <p:nvPr/>
        </p:nvCxnSpPr>
        <p:spPr>
          <a:xfrm flipH="1">
            <a:off x="2957169" y="594931"/>
            <a:ext cx="776631" cy="99189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9782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33</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905" y="914400"/>
            <a:ext cx="4626429" cy="25908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1334" y="3581400"/>
            <a:ext cx="3904986" cy="2819400"/>
          </a:xfrm>
          <a:prstGeom prst="rect">
            <a:avLst/>
          </a:prstGeom>
        </p:spPr>
      </p:pic>
      <p:sp>
        <p:nvSpPr>
          <p:cNvPr id="5" name="TextBox 4"/>
          <p:cNvSpPr txBox="1"/>
          <p:nvPr/>
        </p:nvSpPr>
        <p:spPr>
          <a:xfrm>
            <a:off x="228600" y="134630"/>
            <a:ext cx="7467600" cy="738664"/>
          </a:xfrm>
          <a:prstGeom prst="rect">
            <a:avLst/>
          </a:prstGeom>
          <a:noFill/>
        </p:spPr>
        <p:txBody>
          <a:bodyPr wrap="square" rtlCol="0">
            <a:spAutoFit/>
          </a:bodyPr>
          <a:lstStyle/>
          <a:p>
            <a:r>
              <a:rPr lang="en-US" sz="1400" dirty="0" smtClean="0"/>
              <a:t>The general strategy in working with these cables is to first make sure the network analyzer is sitting flat on the lab bench where you want to work.  Then bend the cables to fit the ECal.  Make sure no stress is applied at either neck.  Keep the cables straight at each neck.</a:t>
            </a:r>
            <a:endParaRPr lang="en-US" sz="1400" dirty="0"/>
          </a:p>
        </p:txBody>
      </p:sp>
      <p:sp>
        <p:nvSpPr>
          <p:cNvPr id="6" name="TextBox 5"/>
          <p:cNvSpPr txBox="1"/>
          <p:nvPr/>
        </p:nvSpPr>
        <p:spPr>
          <a:xfrm>
            <a:off x="457200" y="4696157"/>
            <a:ext cx="4343401" cy="954107"/>
          </a:xfrm>
          <a:prstGeom prst="rect">
            <a:avLst/>
          </a:prstGeom>
          <a:noFill/>
        </p:spPr>
        <p:txBody>
          <a:bodyPr wrap="square" rtlCol="0">
            <a:spAutoFit/>
          </a:bodyPr>
          <a:lstStyle/>
          <a:p>
            <a:r>
              <a:rPr lang="en-US" sz="1400" dirty="0" smtClean="0"/>
              <a:t>After calibration, you’ll only bend the cables just enough to attach to your device under test.  If you tape the cables down, your test setup should be nice and stable while you make measurements.</a:t>
            </a:r>
            <a:endParaRPr lang="en-US" sz="1400" dirty="0"/>
          </a:p>
        </p:txBody>
      </p:sp>
      <p:cxnSp>
        <p:nvCxnSpPr>
          <p:cNvPr id="7" name="Straight Arrow Connector 6"/>
          <p:cNvCxnSpPr/>
          <p:nvPr/>
        </p:nvCxnSpPr>
        <p:spPr>
          <a:xfrm flipH="1">
            <a:off x="3850909" y="873294"/>
            <a:ext cx="263891" cy="65070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3806192" y="873294"/>
            <a:ext cx="461008" cy="209850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287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34</a:t>
            </a:fld>
            <a:endParaRPr lang="en-US"/>
          </a:p>
        </p:txBody>
      </p:sp>
      <p:sp>
        <p:nvSpPr>
          <p:cNvPr id="3" name="TextBox 2"/>
          <p:cNvSpPr txBox="1"/>
          <p:nvPr/>
        </p:nvSpPr>
        <p:spPr>
          <a:xfrm>
            <a:off x="206943" y="304800"/>
            <a:ext cx="8659529" cy="1169551"/>
          </a:xfrm>
          <a:prstGeom prst="rect">
            <a:avLst/>
          </a:prstGeom>
          <a:noFill/>
        </p:spPr>
        <p:txBody>
          <a:bodyPr wrap="square" rtlCol="0">
            <a:spAutoFit/>
          </a:bodyPr>
          <a:lstStyle/>
          <a:p>
            <a:r>
              <a:rPr lang="en-US" sz="1400" dirty="0" smtClean="0"/>
              <a:t>At some point during the term, you will notice a cable is broken at the neck.  Don’t throw the entire cable away.  Instead, fix it.  </a:t>
            </a:r>
          </a:p>
          <a:p>
            <a:endParaRPr lang="en-US" sz="1400" dirty="0" smtClean="0"/>
          </a:p>
          <a:p>
            <a:r>
              <a:rPr lang="en-US" sz="1400" dirty="0" smtClean="0"/>
              <a:t>Cut off the bad connector (the top one in the picture below, the other one is fine) and throw that away.  Then re-strip the cable and solder on a new connector, following the instructions just outlined.  </a:t>
            </a:r>
          </a:p>
        </p:txBody>
      </p:sp>
      <p:sp>
        <p:nvSpPr>
          <p:cNvPr id="4" name="TextBox 3"/>
          <p:cNvSpPr txBox="1"/>
          <p:nvPr/>
        </p:nvSpPr>
        <p:spPr>
          <a:xfrm>
            <a:off x="206943" y="5791200"/>
            <a:ext cx="8659529" cy="307777"/>
          </a:xfrm>
          <a:prstGeom prst="rect">
            <a:avLst/>
          </a:prstGeom>
          <a:noFill/>
        </p:spPr>
        <p:txBody>
          <a:bodyPr wrap="square" rtlCol="0">
            <a:spAutoFit/>
          </a:bodyPr>
          <a:lstStyle/>
          <a:p>
            <a:r>
              <a:rPr lang="en-US" sz="1400" dirty="0" smtClean="0"/>
              <a:t>Gage the new connector before and after soldering, and also test the phase stability when you finish.</a:t>
            </a:r>
            <a:endParaRPr lang="en-US" sz="1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2522" y="3744545"/>
            <a:ext cx="2687027" cy="1753285"/>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2522" y="1558645"/>
            <a:ext cx="2671787" cy="160711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0" y="1558645"/>
            <a:ext cx="2286000" cy="1963103"/>
          </a:xfrm>
          <a:prstGeom prst="rect">
            <a:avLst/>
          </a:prstGeom>
        </p:spPr>
      </p:pic>
      <p:cxnSp>
        <p:nvCxnSpPr>
          <p:cNvPr id="8" name="Straight Arrow Connector 7"/>
          <p:cNvCxnSpPr/>
          <p:nvPr/>
        </p:nvCxnSpPr>
        <p:spPr>
          <a:xfrm>
            <a:off x="3810000" y="1752600"/>
            <a:ext cx="2095223" cy="62323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581400" y="3432927"/>
            <a:ext cx="2323823" cy="91047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161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35</a:t>
            </a:fld>
            <a:endParaRPr lang="en-US"/>
          </a:p>
        </p:txBody>
      </p:sp>
      <p:sp>
        <p:nvSpPr>
          <p:cNvPr id="3" name="TextBox 2"/>
          <p:cNvSpPr txBox="1"/>
          <p:nvPr/>
        </p:nvSpPr>
        <p:spPr>
          <a:xfrm>
            <a:off x="1711030" y="2667000"/>
            <a:ext cx="5721951" cy="369332"/>
          </a:xfrm>
          <a:prstGeom prst="rect">
            <a:avLst/>
          </a:prstGeom>
          <a:noFill/>
        </p:spPr>
        <p:txBody>
          <a:bodyPr wrap="none" rtlCol="0">
            <a:spAutoFit/>
          </a:bodyPr>
          <a:lstStyle/>
          <a:p>
            <a:pPr algn="ctr"/>
            <a:r>
              <a:rPr lang="en-US" dirty="0" smtClean="0"/>
              <a:t>Network Analyzer Quality Tests to Verify Cable Performance</a:t>
            </a:r>
            <a:endParaRPr lang="en-US" dirty="0"/>
          </a:p>
        </p:txBody>
      </p:sp>
    </p:spTree>
    <p:extLst>
      <p:ext uri="{BB962C8B-B14F-4D97-AF65-F5344CB8AC3E}">
        <p14:creationId xmlns:p14="http://schemas.microsoft.com/office/powerpoint/2010/main" val="2589482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36</a:t>
            </a:fld>
            <a:endParaRPr lang="en-US"/>
          </a:p>
        </p:txBody>
      </p:sp>
      <p:sp>
        <p:nvSpPr>
          <p:cNvPr id="3" name="TextBox 2"/>
          <p:cNvSpPr txBox="1"/>
          <p:nvPr/>
        </p:nvSpPr>
        <p:spPr>
          <a:xfrm>
            <a:off x="3558069" y="2362200"/>
            <a:ext cx="2027863" cy="1477328"/>
          </a:xfrm>
          <a:prstGeom prst="rect">
            <a:avLst/>
          </a:prstGeom>
          <a:noFill/>
        </p:spPr>
        <p:txBody>
          <a:bodyPr wrap="none" rtlCol="0">
            <a:spAutoFit/>
          </a:bodyPr>
          <a:lstStyle/>
          <a:p>
            <a:r>
              <a:rPr lang="en-US" dirty="0" smtClean="0"/>
              <a:t>Cable Stability Tests</a:t>
            </a:r>
          </a:p>
          <a:p>
            <a:pPr marL="285750" indent="-285750">
              <a:buFont typeface="Arial" pitchFamily="34" charset="0"/>
              <a:buChar char="•"/>
            </a:pPr>
            <a:r>
              <a:rPr lang="en-US" dirty="0" smtClean="0">
                <a:solidFill>
                  <a:srgbClr val="FF0000"/>
                </a:solidFill>
              </a:rPr>
              <a:t>Phase S21 test</a:t>
            </a:r>
          </a:p>
          <a:p>
            <a:pPr marL="285750" indent="-285750">
              <a:buFont typeface="Arial" pitchFamily="34" charset="0"/>
              <a:buChar char="•"/>
            </a:pPr>
            <a:r>
              <a:rPr lang="en-US" dirty="0" smtClean="0"/>
              <a:t>LogMag S11 test</a:t>
            </a:r>
          </a:p>
          <a:p>
            <a:pPr marL="285750" indent="-285750">
              <a:buFont typeface="Arial" pitchFamily="34" charset="0"/>
              <a:buChar char="•"/>
            </a:pPr>
            <a:r>
              <a:rPr lang="en-US" dirty="0" smtClean="0"/>
              <a:t>SWR test</a:t>
            </a:r>
          </a:p>
          <a:p>
            <a:pPr marL="285750" indent="-285750">
              <a:buFont typeface="Arial" pitchFamily="34" charset="0"/>
              <a:buChar char="•"/>
            </a:pPr>
            <a:endParaRPr lang="en-US" dirty="0"/>
          </a:p>
        </p:txBody>
      </p:sp>
    </p:spTree>
    <p:extLst>
      <p:ext uri="{BB962C8B-B14F-4D97-AF65-F5344CB8AC3E}">
        <p14:creationId xmlns:p14="http://schemas.microsoft.com/office/powerpoint/2010/main" val="13987949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37</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140206"/>
            <a:ext cx="3502121" cy="17335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2006981"/>
            <a:ext cx="3663321" cy="357784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521" y="4572000"/>
            <a:ext cx="3810000" cy="2025650"/>
          </a:xfrm>
          <a:prstGeom prst="rect">
            <a:avLst/>
          </a:prstGeom>
        </p:spPr>
      </p:pic>
      <p:sp>
        <p:nvSpPr>
          <p:cNvPr id="6" name="TextBox 5"/>
          <p:cNvSpPr txBox="1"/>
          <p:nvPr/>
        </p:nvSpPr>
        <p:spPr>
          <a:xfrm>
            <a:off x="152400" y="76200"/>
            <a:ext cx="7520328" cy="369332"/>
          </a:xfrm>
          <a:prstGeom prst="rect">
            <a:avLst/>
          </a:prstGeom>
          <a:noFill/>
        </p:spPr>
        <p:txBody>
          <a:bodyPr wrap="none" rtlCol="0">
            <a:spAutoFit/>
          </a:bodyPr>
          <a:lstStyle/>
          <a:p>
            <a:r>
              <a:rPr lang="en-US" dirty="0" smtClean="0"/>
              <a:t>Pre-testing:  Checking Your Cables’ Phase Stability Before Starting a Calibration</a:t>
            </a:r>
            <a:endParaRPr lang="en-US" dirty="0"/>
          </a:p>
        </p:txBody>
      </p:sp>
      <p:sp>
        <p:nvSpPr>
          <p:cNvPr id="7" name="TextBox 6"/>
          <p:cNvSpPr txBox="1"/>
          <p:nvPr/>
        </p:nvSpPr>
        <p:spPr>
          <a:xfrm>
            <a:off x="304800" y="777492"/>
            <a:ext cx="4227632" cy="307777"/>
          </a:xfrm>
          <a:prstGeom prst="rect">
            <a:avLst/>
          </a:prstGeom>
          <a:noFill/>
        </p:spPr>
        <p:txBody>
          <a:bodyPr wrap="none" rtlCol="0">
            <a:spAutoFit/>
          </a:bodyPr>
          <a:lstStyle/>
          <a:p>
            <a:r>
              <a:rPr lang="en-US" sz="1400" dirty="0" smtClean="0"/>
              <a:t>Hit the Preset button.  Select OK.  Displays LogMag S11.</a:t>
            </a:r>
            <a:endParaRPr lang="en-US" sz="1400" dirty="0"/>
          </a:p>
        </p:txBody>
      </p:sp>
      <p:sp>
        <p:nvSpPr>
          <p:cNvPr id="8" name="TextBox 7"/>
          <p:cNvSpPr txBox="1"/>
          <p:nvPr/>
        </p:nvSpPr>
        <p:spPr>
          <a:xfrm>
            <a:off x="4879066" y="1066800"/>
            <a:ext cx="4038600" cy="954107"/>
          </a:xfrm>
          <a:prstGeom prst="rect">
            <a:avLst/>
          </a:prstGeom>
          <a:noFill/>
        </p:spPr>
        <p:txBody>
          <a:bodyPr wrap="square" rtlCol="0">
            <a:spAutoFit/>
          </a:bodyPr>
          <a:lstStyle/>
          <a:p>
            <a:r>
              <a:rPr lang="en-US" sz="1400" dirty="0" smtClean="0"/>
              <a:t>Hook up a cable between Ports 1 &amp; S.  Why does LogMag S11 look like this?  Because there are always slight impedance mismatches at connections, so we see reflections and re-reflections, albeit 30 dB down.</a:t>
            </a:r>
            <a:endParaRPr lang="en-US" sz="1400" dirty="0"/>
          </a:p>
        </p:txBody>
      </p:sp>
      <p:sp>
        <p:nvSpPr>
          <p:cNvPr id="9" name="TextBox 8"/>
          <p:cNvSpPr txBox="1"/>
          <p:nvPr/>
        </p:nvSpPr>
        <p:spPr>
          <a:xfrm>
            <a:off x="510326" y="3829560"/>
            <a:ext cx="4038600" cy="738664"/>
          </a:xfrm>
          <a:prstGeom prst="rect">
            <a:avLst/>
          </a:prstGeom>
          <a:noFill/>
        </p:spPr>
        <p:txBody>
          <a:bodyPr wrap="square" rtlCol="0">
            <a:spAutoFit/>
          </a:bodyPr>
          <a:lstStyle/>
          <a:p>
            <a:r>
              <a:rPr lang="en-US" sz="1400" dirty="0" smtClean="0"/>
              <a:t>Hit the Meas key, and choose S21.  LogMag S21 looks like this (close to 0 dB) as almost all the signal from Port 1 makes its way to Port 2:</a:t>
            </a:r>
            <a:endParaRPr lang="en-US" sz="1400" dirty="0"/>
          </a:p>
        </p:txBody>
      </p:sp>
    </p:spTree>
    <p:extLst>
      <p:ext uri="{BB962C8B-B14F-4D97-AF65-F5344CB8AC3E}">
        <p14:creationId xmlns:p14="http://schemas.microsoft.com/office/powerpoint/2010/main" val="28885325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38</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914400"/>
            <a:ext cx="5926667" cy="32004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200" y="2209800"/>
            <a:ext cx="722051" cy="3429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2218582"/>
            <a:ext cx="662233" cy="128473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9200" y="4419600"/>
            <a:ext cx="3378200" cy="2219960"/>
          </a:xfrm>
          <a:prstGeom prst="rect">
            <a:avLst/>
          </a:prstGeom>
        </p:spPr>
      </p:pic>
      <p:sp>
        <p:nvSpPr>
          <p:cNvPr id="7" name="TextBox 6"/>
          <p:cNvSpPr txBox="1"/>
          <p:nvPr/>
        </p:nvSpPr>
        <p:spPr>
          <a:xfrm>
            <a:off x="304799" y="175736"/>
            <a:ext cx="5926667" cy="738664"/>
          </a:xfrm>
          <a:prstGeom prst="rect">
            <a:avLst/>
          </a:prstGeom>
          <a:noFill/>
        </p:spPr>
        <p:txBody>
          <a:bodyPr wrap="square" rtlCol="0">
            <a:spAutoFit/>
          </a:bodyPr>
          <a:lstStyle/>
          <a:p>
            <a:r>
              <a:rPr lang="en-US" sz="1400" dirty="0" smtClean="0"/>
              <a:t>To test our cables, we want to look at the Phase of S21.  Hit the Format key and choose phase.  The sweep here is up to 4.5 GHz, so phase wraps around about 14 times at that frequency for this particular length of cable.</a:t>
            </a:r>
            <a:endParaRPr lang="en-US" sz="1400" dirty="0"/>
          </a:p>
        </p:txBody>
      </p:sp>
      <p:sp>
        <p:nvSpPr>
          <p:cNvPr id="8" name="TextBox 7"/>
          <p:cNvSpPr txBox="1"/>
          <p:nvPr/>
        </p:nvSpPr>
        <p:spPr>
          <a:xfrm>
            <a:off x="6477000" y="838200"/>
            <a:ext cx="2590800" cy="1107996"/>
          </a:xfrm>
          <a:prstGeom prst="rect">
            <a:avLst/>
          </a:prstGeom>
          <a:noFill/>
        </p:spPr>
        <p:txBody>
          <a:bodyPr wrap="square" rtlCol="0">
            <a:spAutoFit/>
          </a:bodyPr>
          <a:lstStyle/>
          <a:p>
            <a:r>
              <a:rPr lang="en-US" sz="1200" dirty="0" smtClean="0"/>
              <a:t>Hit the Display hard key.  Choose:</a:t>
            </a:r>
          </a:p>
          <a:p>
            <a:r>
              <a:rPr lang="en-US" sz="1200" dirty="0" smtClean="0"/>
              <a:t>Data-&gt;Memory </a:t>
            </a:r>
          </a:p>
          <a:p>
            <a:endParaRPr lang="en-US" sz="1200" dirty="0"/>
          </a:p>
          <a:p>
            <a:r>
              <a:rPr lang="en-US" sz="1200" dirty="0"/>
              <a:t>U</a:t>
            </a:r>
            <a:r>
              <a:rPr lang="en-US" sz="1200" dirty="0" smtClean="0"/>
              <a:t>nder Dat Math, choose:</a:t>
            </a:r>
          </a:p>
          <a:p>
            <a:r>
              <a:rPr lang="en-US" sz="1200" dirty="0" smtClean="0"/>
              <a:t>Data/Memory</a:t>
            </a:r>
            <a:r>
              <a:rPr lang="en-US" dirty="0" smtClean="0"/>
              <a:t> </a:t>
            </a:r>
            <a:endParaRPr lang="en-US" dirty="0"/>
          </a:p>
        </p:txBody>
      </p:sp>
      <p:sp>
        <p:nvSpPr>
          <p:cNvPr id="9" name="Oval 8"/>
          <p:cNvSpPr/>
          <p:nvPr/>
        </p:nvSpPr>
        <p:spPr>
          <a:xfrm>
            <a:off x="6330941" y="3503314"/>
            <a:ext cx="1166567" cy="5765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620000" y="2590800"/>
            <a:ext cx="662233" cy="2701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6200" y="4886082"/>
            <a:ext cx="2356864" cy="461665"/>
          </a:xfrm>
          <a:prstGeom prst="rect">
            <a:avLst/>
          </a:prstGeom>
          <a:noFill/>
        </p:spPr>
        <p:txBody>
          <a:bodyPr wrap="none" rtlCol="0">
            <a:spAutoFit/>
          </a:bodyPr>
          <a:lstStyle/>
          <a:p>
            <a:r>
              <a:rPr lang="en-US" sz="1200" dirty="0" smtClean="0"/>
              <a:t>That will make the Phase S21 trace</a:t>
            </a:r>
          </a:p>
          <a:p>
            <a:r>
              <a:rPr lang="en-US" sz="1200" dirty="0"/>
              <a:t>b</a:t>
            </a:r>
            <a:r>
              <a:rPr lang="en-US" sz="1200" dirty="0" smtClean="0"/>
              <a:t>ecome zeroed: </a:t>
            </a:r>
            <a:endParaRPr lang="en-US" sz="1200" dirty="0"/>
          </a:p>
        </p:txBody>
      </p:sp>
    </p:spTree>
    <p:extLst>
      <p:ext uri="{BB962C8B-B14F-4D97-AF65-F5344CB8AC3E}">
        <p14:creationId xmlns:p14="http://schemas.microsoft.com/office/powerpoint/2010/main" val="38434409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39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914400"/>
            <a:ext cx="5173060" cy="3429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8871" y="3429000"/>
            <a:ext cx="4008626" cy="2819400"/>
          </a:xfrm>
          <a:prstGeom prst="rect">
            <a:avLst/>
          </a:prstGeom>
        </p:spPr>
      </p:pic>
      <p:sp>
        <p:nvSpPr>
          <p:cNvPr id="5" name="TextBox 4"/>
          <p:cNvSpPr txBox="1"/>
          <p:nvPr/>
        </p:nvSpPr>
        <p:spPr>
          <a:xfrm>
            <a:off x="381000" y="533400"/>
            <a:ext cx="5011565" cy="307777"/>
          </a:xfrm>
          <a:prstGeom prst="rect">
            <a:avLst/>
          </a:prstGeom>
          <a:noFill/>
        </p:spPr>
        <p:txBody>
          <a:bodyPr wrap="none" rtlCol="0">
            <a:spAutoFit/>
          </a:bodyPr>
          <a:lstStyle/>
          <a:p>
            <a:r>
              <a:rPr lang="en-US" sz="1400" dirty="0" smtClean="0"/>
              <a:t>Zoom in.  Hit the Scale hard key.  Set the scale to 1 degree/division:</a:t>
            </a:r>
            <a:endParaRPr lang="en-US" sz="1400" dirty="0"/>
          </a:p>
        </p:txBody>
      </p:sp>
      <p:sp>
        <p:nvSpPr>
          <p:cNvPr id="6" name="TextBox 5"/>
          <p:cNvSpPr txBox="1"/>
          <p:nvPr/>
        </p:nvSpPr>
        <p:spPr>
          <a:xfrm>
            <a:off x="5638800" y="2683277"/>
            <a:ext cx="3372851" cy="523220"/>
          </a:xfrm>
          <a:prstGeom prst="rect">
            <a:avLst/>
          </a:prstGeom>
          <a:noFill/>
        </p:spPr>
        <p:txBody>
          <a:bodyPr wrap="square" rtlCol="0">
            <a:spAutoFit/>
          </a:bodyPr>
          <a:lstStyle/>
          <a:p>
            <a:r>
              <a:rPr lang="en-US" sz="1400" dirty="0" smtClean="0"/>
              <a:t>Now wiggle and bend the cable.  The phase changes as you bend or stretch the cable.</a:t>
            </a:r>
            <a:endParaRPr lang="en-US" sz="1400" dirty="0"/>
          </a:p>
        </p:txBody>
      </p:sp>
    </p:spTree>
    <p:extLst>
      <p:ext uri="{BB962C8B-B14F-4D97-AF65-F5344CB8AC3E}">
        <p14:creationId xmlns:p14="http://schemas.microsoft.com/office/powerpoint/2010/main" val="8755901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40</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769" y="1693926"/>
            <a:ext cx="3686231" cy="313944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3505200"/>
            <a:ext cx="4800600" cy="2656332"/>
          </a:xfrm>
          <a:prstGeom prst="rect">
            <a:avLst/>
          </a:prstGeom>
        </p:spPr>
      </p:pic>
      <p:sp>
        <p:nvSpPr>
          <p:cNvPr id="5" name="TextBox 4"/>
          <p:cNvSpPr txBox="1"/>
          <p:nvPr/>
        </p:nvSpPr>
        <p:spPr>
          <a:xfrm>
            <a:off x="48492" y="533400"/>
            <a:ext cx="8943108" cy="1015663"/>
          </a:xfrm>
          <a:prstGeom prst="rect">
            <a:avLst/>
          </a:prstGeom>
          <a:noFill/>
        </p:spPr>
        <p:txBody>
          <a:bodyPr wrap="square" rtlCol="0">
            <a:spAutoFit/>
          </a:bodyPr>
          <a:lstStyle/>
          <a:p>
            <a:r>
              <a:rPr lang="en-US" sz="1200" dirty="0" smtClean="0"/>
              <a:t>Now stop touching the cable.  Wait for the trace to settle.  Now the phase goes a bit negative by the time the sweep reaches 4.5 GHz.  Check how far off the phase is from zero at your frequency of interest.  </a:t>
            </a:r>
          </a:p>
          <a:p>
            <a:endParaRPr lang="en-US" sz="1200" dirty="0"/>
          </a:p>
          <a:p>
            <a:r>
              <a:rPr lang="en-US" sz="1200" dirty="0" smtClean="0"/>
              <a:t>Once you calibrate, and start moving the cables all around, this different bit of phase each time you change calibration standards and move the cables around during a calibration procedure, is going to get incorporated into the calibration’s error-correction coefficients.</a:t>
            </a:r>
            <a:endParaRPr lang="en-US" sz="1200" dirty="0"/>
          </a:p>
        </p:txBody>
      </p:sp>
      <p:sp>
        <p:nvSpPr>
          <p:cNvPr id="6" name="TextBox 5"/>
          <p:cNvSpPr txBox="1"/>
          <p:nvPr/>
        </p:nvSpPr>
        <p:spPr>
          <a:xfrm>
            <a:off x="4114800" y="2817166"/>
            <a:ext cx="4648200" cy="646331"/>
          </a:xfrm>
          <a:prstGeom prst="rect">
            <a:avLst/>
          </a:prstGeom>
          <a:noFill/>
        </p:spPr>
        <p:txBody>
          <a:bodyPr wrap="square" rtlCol="0">
            <a:spAutoFit/>
          </a:bodyPr>
          <a:lstStyle/>
          <a:p>
            <a:r>
              <a:rPr lang="en-US" sz="1200" dirty="0" smtClean="0"/>
              <a:t>Try it again.  Wiggle the cable around some more, then take your hands away and see where it settles.  This time we see a bit of positive phase at the upper frequencies.</a:t>
            </a:r>
            <a:endParaRPr lang="en-US" sz="1200" dirty="0"/>
          </a:p>
        </p:txBody>
      </p:sp>
      <p:sp>
        <p:nvSpPr>
          <p:cNvPr id="7" name="TextBox 6"/>
          <p:cNvSpPr txBox="1"/>
          <p:nvPr/>
        </p:nvSpPr>
        <p:spPr>
          <a:xfrm>
            <a:off x="130696" y="5410200"/>
            <a:ext cx="3984104" cy="461665"/>
          </a:xfrm>
          <a:prstGeom prst="rect">
            <a:avLst/>
          </a:prstGeom>
          <a:noFill/>
        </p:spPr>
        <p:txBody>
          <a:bodyPr wrap="square" rtlCol="0">
            <a:spAutoFit/>
          </a:bodyPr>
          <a:lstStyle/>
          <a:p>
            <a:r>
              <a:rPr lang="en-US" sz="1200" dirty="0" smtClean="0"/>
              <a:t>Expensive cables are usually expensive because they have</a:t>
            </a:r>
          </a:p>
          <a:p>
            <a:r>
              <a:rPr lang="en-US" sz="1200" dirty="0"/>
              <a:t>g</a:t>
            </a:r>
            <a:r>
              <a:rPr lang="en-US" sz="1200" dirty="0" smtClean="0"/>
              <a:t>ood phase stability.</a:t>
            </a:r>
            <a:endParaRPr lang="en-US" sz="1200" dirty="0"/>
          </a:p>
        </p:txBody>
      </p:sp>
    </p:spTree>
    <p:extLst>
      <p:ext uri="{BB962C8B-B14F-4D97-AF65-F5344CB8AC3E}">
        <p14:creationId xmlns:p14="http://schemas.microsoft.com/office/powerpoint/2010/main" val="28581523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41</a:t>
            </a:fld>
            <a:endParaRPr lang="en-US"/>
          </a:p>
        </p:txBody>
      </p:sp>
      <p:sp>
        <p:nvSpPr>
          <p:cNvPr id="3" name="TextBox 2"/>
          <p:cNvSpPr txBox="1"/>
          <p:nvPr/>
        </p:nvSpPr>
        <p:spPr>
          <a:xfrm>
            <a:off x="3558069" y="2362200"/>
            <a:ext cx="2027863" cy="1477328"/>
          </a:xfrm>
          <a:prstGeom prst="rect">
            <a:avLst/>
          </a:prstGeom>
          <a:noFill/>
        </p:spPr>
        <p:txBody>
          <a:bodyPr wrap="none" rtlCol="0">
            <a:spAutoFit/>
          </a:bodyPr>
          <a:lstStyle/>
          <a:p>
            <a:r>
              <a:rPr lang="en-US" dirty="0" smtClean="0"/>
              <a:t>Cable Stability Tests</a:t>
            </a:r>
          </a:p>
          <a:p>
            <a:pPr marL="285750" indent="-285750">
              <a:buFont typeface="Arial" pitchFamily="34" charset="0"/>
              <a:buChar char="•"/>
            </a:pPr>
            <a:r>
              <a:rPr lang="en-US" dirty="0" smtClean="0"/>
              <a:t>Phase S21 test</a:t>
            </a:r>
          </a:p>
          <a:p>
            <a:pPr marL="285750" indent="-285750">
              <a:buFont typeface="Arial" pitchFamily="34" charset="0"/>
              <a:buChar char="•"/>
            </a:pPr>
            <a:r>
              <a:rPr lang="en-US" dirty="0" smtClean="0">
                <a:solidFill>
                  <a:srgbClr val="FF0000"/>
                </a:solidFill>
              </a:rPr>
              <a:t>LogMag S11 test</a:t>
            </a:r>
          </a:p>
          <a:p>
            <a:pPr marL="285750" indent="-285750">
              <a:buFont typeface="Arial" pitchFamily="34" charset="0"/>
              <a:buChar char="•"/>
            </a:pPr>
            <a:r>
              <a:rPr lang="en-US" dirty="0" smtClean="0"/>
              <a:t>SWR test</a:t>
            </a:r>
          </a:p>
          <a:p>
            <a:pPr marL="285750" indent="-285750">
              <a:buFont typeface="Arial" pitchFamily="34" charset="0"/>
              <a:buChar char="•"/>
            </a:pPr>
            <a:endParaRPr lang="en-US" dirty="0"/>
          </a:p>
        </p:txBody>
      </p:sp>
    </p:spTree>
    <p:extLst>
      <p:ext uri="{BB962C8B-B14F-4D97-AF65-F5344CB8AC3E}">
        <p14:creationId xmlns:p14="http://schemas.microsoft.com/office/powerpoint/2010/main" val="1455223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42</a:t>
            </a:fld>
            <a:endParaRPr lang="en-US"/>
          </a:p>
        </p:txBody>
      </p:sp>
      <p:sp>
        <p:nvSpPr>
          <p:cNvPr id="3" name="TextBox 2"/>
          <p:cNvSpPr txBox="1"/>
          <p:nvPr/>
        </p:nvSpPr>
        <p:spPr>
          <a:xfrm>
            <a:off x="457200" y="457200"/>
            <a:ext cx="8229600" cy="553998"/>
          </a:xfrm>
          <a:prstGeom prst="rect">
            <a:avLst/>
          </a:prstGeom>
          <a:noFill/>
        </p:spPr>
        <p:txBody>
          <a:bodyPr wrap="square" rtlCol="0">
            <a:spAutoFit/>
          </a:bodyPr>
          <a:lstStyle/>
          <a:p>
            <a:pPr algn="ctr"/>
            <a:r>
              <a:rPr lang="en-US" b="1" dirty="0" smtClean="0"/>
              <a:t>Dunsmore Advice on Pre-Testing Cables</a:t>
            </a:r>
            <a:r>
              <a:rPr lang="en-US" sz="1600" b="1" dirty="0" smtClean="0"/>
              <a:t> </a:t>
            </a:r>
          </a:p>
          <a:p>
            <a:pPr algn="ctr"/>
            <a:r>
              <a:rPr lang="en-US" sz="1200" dirty="0" smtClean="0"/>
              <a:t>(from the Agilent web forum)</a:t>
            </a:r>
            <a:endParaRPr lang="en-US" sz="1200" dirty="0"/>
          </a:p>
        </p:txBody>
      </p:sp>
      <p:sp>
        <p:nvSpPr>
          <p:cNvPr id="4" name="TextBox 3"/>
          <p:cNvSpPr txBox="1"/>
          <p:nvPr/>
        </p:nvSpPr>
        <p:spPr>
          <a:xfrm>
            <a:off x="457200" y="2133600"/>
            <a:ext cx="8229600" cy="1384995"/>
          </a:xfrm>
          <a:prstGeom prst="rect">
            <a:avLst/>
          </a:prstGeom>
          <a:noFill/>
        </p:spPr>
        <p:txBody>
          <a:bodyPr wrap="square" rtlCol="0">
            <a:spAutoFit/>
          </a:bodyPr>
          <a:lstStyle/>
          <a:p>
            <a:r>
              <a:rPr lang="en-US" sz="1400" dirty="0" smtClean="0"/>
              <a:t>“To </a:t>
            </a:r>
            <a:r>
              <a:rPr lang="en-US" sz="1400" dirty="0"/>
              <a:t>test the cable: </a:t>
            </a:r>
            <a:r>
              <a:rPr lang="en-US" sz="1400" dirty="0" smtClean="0"/>
              <a:t> Place </a:t>
            </a:r>
            <a:r>
              <a:rPr lang="en-US" sz="1400" dirty="0"/>
              <a:t>the cable on one port of the VNA, </a:t>
            </a:r>
            <a:r>
              <a:rPr lang="en-US" sz="1400" dirty="0" smtClean="0"/>
              <a:t>attach </a:t>
            </a:r>
            <a:r>
              <a:rPr lang="en-US" sz="1400" dirty="0"/>
              <a:t>a </a:t>
            </a:r>
            <a:r>
              <a:rPr lang="en-US" sz="1400" dirty="0" smtClean="0"/>
              <a:t>Short </a:t>
            </a:r>
            <a:r>
              <a:rPr lang="en-US" sz="1400" dirty="0"/>
              <a:t>or </a:t>
            </a:r>
            <a:r>
              <a:rPr lang="en-US" sz="1400" dirty="0" smtClean="0"/>
              <a:t>Open standard from </a:t>
            </a:r>
            <a:r>
              <a:rPr lang="en-US" sz="1400" dirty="0"/>
              <a:t>a calkit on the other end. </a:t>
            </a:r>
            <a:r>
              <a:rPr lang="en-US" sz="1400" dirty="0" smtClean="0"/>
              <a:t> Don't </a:t>
            </a:r>
            <a:r>
              <a:rPr lang="en-US" sz="1400" dirty="0"/>
              <a:t>cal. </a:t>
            </a:r>
            <a:r>
              <a:rPr lang="en-US" sz="1400" dirty="0" smtClean="0"/>
              <a:t> Just </a:t>
            </a:r>
            <a:r>
              <a:rPr lang="en-US" sz="1400" dirty="0"/>
              <a:t>do </a:t>
            </a:r>
            <a:r>
              <a:rPr lang="en-US" sz="1400" dirty="0" smtClean="0"/>
              <a:t>Data-&gt;Mem </a:t>
            </a:r>
            <a:r>
              <a:rPr lang="en-US" sz="1400" dirty="0"/>
              <a:t>and </a:t>
            </a:r>
            <a:r>
              <a:rPr lang="en-US" sz="1400" dirty="0" smtClean="0"/>
              <a:t>Data-Mem </a:t>
            </a:r>
            <a:r>
              <a:rPr lang="en-US" sz="1400" dirty="0"/>
              <a:t>(that's right, </a:t>
            </a:r>
            <a:r>
              <a:rPr lang="en-US" sz="1400" dirty="0" smtClean="0"/>
              <a:t>Data -Minus- </a:t>
            </a:r>
            <a:r>
              <a:rPr lang="en-US" sz="1400" dirty="0"/>
              <a:t>M</a:t>
            </a:r>
            <a:r>
              <a:rPr lang="en-US" sz="1400" dirty="0" smtClean="0"/>
              <a:t>emory</a:t>
            </a:r>
            <a:r>
              <a:rPr lang="en-US" sz="1400" dirty="0"/>
              <a:t>). </a:t>
            </a:r>
            <a:r>
              <a:rPr lang="en-US" sz="1400" dirty="0" smtClean="0"/>
              <a:t> Look </a:t>
            </a:r>
            <a:r>
              <a:rPr lang="en-US" sz="1400" dirty="0"/>
              <a:t>at the result in dB. </a:t>
            </a:r>
            <a:r>
              <a:rPr lang="en-US" sz="1400" dirty="0" smtClean="0"/>
              <a:t> Immediately </a:t>
            </a:r>
            <a:r>
              <a:rPr lang="en-US" sz="1400" dirty="0"/>
              <a:t>after </a:t>
            </a:r>
            <a:r>
              <a:rPr lang="en-US" sz="1400" dirty="0" smtClean="0"/>
              <a:t>that, </a:t>
            </a:r>
            <a:r>
              <a:rPr lang="en-US" sz="1400" dirty="0"/>
              <a:t>the trace should show -70 or -80 dB return loss. </a:t>
            </a:r>
            <a:r>
              <a:rPr lang="en-US" sz="1400" dirty="0" smtClean="0"/>
              <a:t> Now </a:t>
            </a:r>
            <a:r>
              <a:rPr lang="en-US" sz="1400" dirty="0"/>
              <a:t>flex the cable back and forth and up and down. </a:t>
            </a:r>
            <a:r>
              <a:rPr lang="en-US" sz="1400" dirty="0" smtClean="0"/>
              <a:t> The </a:t>
            </a:r>
            <a:r>
              <a:rPr lang="en-US" sz="1400" dirty="0"/>
              <a:t>trace for a "GOOD" cable should be -50 </a:t>
            </a:r>
            <a:r>
              <a:rPr lang="en-US" sz="1400" dirty="0" smtClean="0"/>
              <a:t>dB.  </a:t>
            </a:r>
            <a:r>
              <a:rPr lang="en-US" sz="1400" dirty="0"/>
              <a:t>I</a:t>
            </a:r>
            <a:r>
              <a:rPr lang="en-US" sz="1400" dirty="0" smtClean="0"/>
              <a:t>f </a:t>
            </a:r>
            <a:r>
              <a:rPr lang="en-US" sz="1400" dirty="0"/>
              <a:t>the highest spot on the trace is above -30 dB it is a "BAD" </a:t>
            </a:r>
            <a:r>
              <a:rPr lang="en-US" sz="1400" dirty="0" smtClean="0"/>
              <a:t>cable.  Take </a:t>
            </a:r>
            <a:r>
              <a:rPr lang="en-US" sz="1400" dirty="0"/>
              <a:t>a wire cutter and immediately cut the cable in 20. </a:t>
            </a:r>
            <a:r>
              <a:rPr lang="en-US" sz="1400" dirty="0" smtClean="0"/>
              <a:t> For </a:t>
            </a:r>
            <a:r>
              <a:rPr lang="en-US" sz="1400" dirty="0"/>
              <a:t>me, I would not use a cable that is worse than -40 dB</a:t>
            </a:r>
            <a:r>
              <a:rPr lang="en-US" sz="1400" dirty="0" smtClean="0"/>
              <a:t>.”</a:t>
            </a:r>
            <a:endParaRPr lang="en-US" sz="1400" dirty="0"/>
          </a:p>
        </p:txBody>
      </p:sp>
      <p:sp>
        <p:nvSpPr>
          <p:cNvPr id="5" name="TextBox 4"/>
          <p:cNvSpPr txBox="1"/>
          <p:nvPr/>
        </p:nvSpPr>
        <p:spPr>
          <a:xfrm>
            <a:off x="5486400" y="5867400"/>
            <a:ext cx="2942087" cy="276999"/>
          </a:xfrm>
          <a:prstGeom prst="rect">
            <a:avLst/>
          </a:prstGeom>
          <a:noFill/>
        </p:spPr>
        <p:txBody>
          <a:bodyPr wrap="none" rtlCol="0">
            <a:spAutoFit/>
          </a:bodyPr>
          <a:lstStyle/>
          <a:p>
            <a:r>
              <a:rPr lang="en-US" sz="1200" dirty="0" smtClean="0"/>
              <a:t>Let’s do this test on a few cables in our lab...</a:t>
            </a:r>
            <a:endParaRPr lang="en-US" sz="1200" dirty="0"/>
          </a:p>
        </p:txBody>
      </p:sp>
    </p:spTree>
    <p:extLst>
      <p:ext uri="{BB962C8B-B14F-4D97-AF65-F5344CB8AC3E}">
        <p14:creationId xmlns:p14="http://schemas.microsoft.com/office/powerpoint/2010/main" val="14738062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43</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199" y="762000"/>
            <a:ext cx="2717549" cy="547133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982" y="762000"/>
            <a:ext cx="2736618" cy="5491480"/>
          </a:xfrm>
          <a:prstGeom prst="rect">
            <a:avLst/>
          </a:prstGeom>
        </p:spPr>
      </p:pic>
      <p:sp>
        <p:nvSpPr>
          <p:cNvPr id="5" name="TextBox 4"/>
          <p:cNvSpPr txBox="1"/>
          <p:nvPr/>
        </p:nvSpPr>
        <p:spPr>
          <a:xfrm>
            <a:off x="59276" y="4191000"/>
            <a:ext cx="1798621" cy="1754326"/>
          </a:xfrm>
          <a:prstGeom prst="rect">
            <a:avLst/>
          </a:prstGeom>
          <a:noFill/>
        </p:spPr>
        <p:txBody>
          <a:bodyPr wrap="square" rtlCol="0">
            <a:spAutoFit/>
          </a:bodyPr>
          <a:lstStyle/>
          <a:p>
            <a:r>
              <a:rPr lang="en-US" sz="1200" dirty="0" smtClean="0"/>
              <a:t>Short standard</a:t>
            </a:r>
          </a:p>
          <a:p>
            <a:endParaRPr lang="en-US" sz="1200" dirty="0"/>
          </a:p>
          <a:p>
            <a:r>
              <a:rPr lang="en-US" sz="1200" dirty="0" smtClean="0"/>
              <a:t>Alternatively, you can modify a female SMA jack. </a:t>
            </a:r>
            <a:r>
              <a:rPr lang="en-US" sz="1200" dirty="0"/>
              <a:t> </a:t>
            </a:r>
            <a:r>
              <a:rPr lang="en-US" sz="1200" dirty="0" smtClean="0"/>
              <a:t> Cut the center signal pin flat against the face and solder copper tape to make a low inductance short.</a:t>
            </a:r>
            <a:endParaRPr lang="en-US" sz="1200" dirty="0"/>
          </a:p>
        </p:txBody>
      </p:sp>
      <p:cxnSp>
        <p:nvCxnSpPr>
          <p:cNvPr id="7" name="Straight Arrow Connector 6"/>
          <p:cNvCxnSpPr/>
          <p:nvPr/>
        </p:nvCxnSpPr>
        <p:spPr>
          <a:xfrm>
            <a:off x="1195057" y="4343400"/>
            <a:ext cx="1471943" cy="91440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6200" y="990600"/>
            <a:ext cx="1981200" cy="646331"/>
          </a:xfrm>
          <a:prstGeom prst="rect">
            <a:avLst/>
          </a:prstGeom>
          <a:noFill/>
        </p:spPr>
        <p:txBody>
          <a:bodyPr wrap="square" rtlCol="0">
            <a:spAutoFit/>
          </a:bodyPr>
          <a:lstStyle/>
          <a:p>
            <a:r>
              <a:rPr lang="en-US" sz="1200" dirty="0" smtClean="0"/>
              <a:t>LogMag S11</a:t>
            </a:r>
          </a:p>
          <a:p>
            <a:r>
              <a:rPr lang="en-US" sz="1200" dirty="0" smtClean="0"/>
              <a:t>(ref set to -50 dB, </a:t>
            </a:r>
          </a:p>
          <a:p>
            <a:r>
              <a:rPr lang="en-US" sz="1200" dirty="0" smtClean="0"/>
              <a:t>scale set to 10 dB/division)</a:t>
            </a:r>
            <a:endParaRPr lang="en-US" sz="1200" dirty="0"/>
          </a:p>
        </p:txBody>
      </p:sp>
      <p:sp>
        <p:nvSpPr>
          <p:cNvPr id="9" name="TextBox 8"/>
          <p:cNvSpPr txBox="1"/>
          <p:nvPr/>
        </p:nvSpPr>
        <p:spPr>
          <a:xfrm>
            <a:off x="76200" y="1789331"/>
            <a:ext cx="1951898" cy="646331"/>
          </a:xfrm>
          <a:prstGeom prst="rect">
            <a:avLst/>
          </a:prstGeom>
          <a:noFill/>
        </p:spPr>
        <p:txBody>
          <a:bodyPr wrap="square" rtlCol="0">
            <a:spAutoFit/>
          </a:bodyPr>
          <a:lstStyle/>
          <a:p>
            <a:r>
              <a:rPr lang="en-US" sz="1200" dirty="0" smtClean="0"/>
              <a:t>Phase S11 </a:t>
            </a:r>
          </a:p>
          <a:p>
            <a:r>
              <a:rPr lang="en-US" sz="1200" dirty="0" smtClean="0"/>
              <a:t>(ref set to 0 dB, </a:t>
            </a:r>
          </a:p>
          <a:p>
            <a:r>
              <a:rPr lang="en-US" sz="1200" dirty="0" smtClean="0"/>
              <a:t>scale set to 1 deg/division)</a:t>
            </a:r>
            <a:endParaRPr lang="en-US" sz="1200" dirty="0"/>
          </a:p>
        </p:txBody>
      </p:sp>
      <p:cxnSp>
        <p:nvCxnSpPr>
          <p:cNvPr id="10" name="Straight Arrow Connector 9"/>
          <p:cNvCxnSpPr/>
          <p:nvPr/>
        </p:nvCxnSpPr>
        <p:spPr>
          <a:xfrm>
            <a:off x="1321806" y="1330859"/>
            <a:ext cx="953631" cy="2979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195057" y="1880479"/>
            <a:ext cx="1080380" cy="2199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981198" y="115669"/>
            <a:ext cx="2717549" cy="646331"/>
          </a:xfrm>
          <a:prstGeom prst="rect">
            <a:avLst/>
          </a:prstGeom>
          <a:noFill/>
        </p:spPr>
        <p:txBody>
          <a:bodyPr wrap="square" rtlCol="0">
            <a:spAutoFit/>
          </a:bodyPr>
          <a:lstStyle/>
          <a:p>
            <a:r>
              <a:rPr lang="en-US" sz="1200" dirty="0" smtClean="0"/>
              <a:t>Just after Data-&gt;Mem for each window, and Data-Mem for the top, and Data/Mem for the bottom</a:t>
            </a:r>
            <a:endParaRPr lang="en-US" sz="1200" dirty="0"/>
          </a:p>
        </p:txBody>
      </p:sp>
      <p:sp>
        <p:nvSpPr>
          <p:cNvPr id="15" name="TextBox 14"/>
          <p:cNvSpPr txBox="1"/>
          <p:nvPr/>
        </p:nvSpPr>
        <p:spPr>
          <a:xfrm>
            <a:off x="5482418" y="119937"/>
            <a:ext cx="2717549" cy="646331"/>
          </a:xfrm>
          <a:prstGeom prst="rect">
            <a:avLst/>
          </a:prstGeom>
          <a:noFill/>
        </p:spPr>
        <p:txBody>
          <a:bodyPr wrap="square" rtlCol="0">
            <a:spAutoFit/>
          </a:bodyPr>
          <a:lstStyle/>
          <a:p>
            <a:r>
              <a:rPr lang="en-US" sz="1200" dirty="0" smtClean="0"/>
              <a:t>Now after wiggling and letting it settle.</a:t>
            </a:r>
          </a:p>
          <a:p>
            <a:endParaRPr lang="en-US" sz="1200" dirty="0"/>
          </a:p>
          <a:p>
            <a:r>
              <a:rPr lang="en-US" sz="1200" dirty="0" smtClean="0"/>
              <a:t>This cable is really bad.</a:t>
            </a:r>
            <a:endParaRPr lang="en-US" sz="1200" dirty="0"/>
          </a:p>
        </p:txBody>
      </p:sp>
      <p:sp>
        <p:nvSpPr>
          <p:cNvPr id="16" name="TextBox 15"/>
          <p:cNvSpPr txBox="1"/>
          <p:nvPr/>
        </p:nvSpPr>
        <p:spPr>
          <a:xfrm>
            <a:off x="87517" y="109660"/>
            <a:ext cx="906017" cy="307777"/>
          </a:xfrm>
          <a:prstGeom prst="rect">
            <a:avLst/>
          </a:prstGeom>
          <a:noFill/>
        </p:spPr>
        <p:txBody>
          <a:bodyPr wrap="none" rtlCol="0">
            <a:spAutoFit/>
          </a:bodyPr>
          <a:lstStyle/>
          <a:p>
            <a:r>
              <a:rPr lang="en-US" sz="1400" dirty="0" smtClean="0"/>
              <a:t>Cable #12</a:t>
            </a:r>
            <a:endParaRPr lang="en-US" sz="1400"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5949054"/>
            <a:ext cx="2438400" cy="896112"/>
          </a:xfrm>
          <a:prstGeom prst="rect">
            <a:avLst/>
          </a:prstGeom>
        </p:spPr>
      </p:pic>
      <p:cxnSp>
        <p:nvCxnSpPr>
          <p:cNvPr id="17" name="Straight Arrow Connector 16"/>
          <p:cNvCxnSpPr/>
          <p:nvPr/>
        </p:nvCxnSpPr>
        <p:spPr>
          <a:xfrm>
            <a:off x="1600200" y="5715000"/>
            <a:ext cx="675237" cy="68451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92834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8621" y="766268"/>
            <a:ext cx="3106777" cy="5638800"/>
          </a:xfrm>
          <a:prstGeom prst="rect">
            <a:avLst/>
          </a:prstGeom>
        </p:spPr>
      </p:pic>
      <p:sp>
        <p:nvSpPr>
          <p:cNvPr id="2" name="Slide Number Placeholder 1"/>
          <p:cNvSpPr>
            <a:spLocks noGrp="1"/>
          </p:cNvSpPr>
          <p:nvPr>
            <p:ph type="sldNum" sz="quarter" idx="12"/>
          </p:nvPr>
        </p:nvSpPr>
        <p:spPr/>
        <p:txBody>
          <a:bodyPr/>
          <a:lstStyle/>
          <a:p>
            <a:fld id="{DF6B008F-035F-4D09-96FD-285C794FDD5F}" type="slidenum">
              <a:rPr lang="en-US" smtClean="0"/>
              <a:t>44</a:t>
            </a:fld>
            <a:endParaRPr lang="en-US"/>
          </a:p>
        </p:txBody>
      </p:sp>
      <p:sp>
        <p:nvSpPr>
          <p:cNvPr id="5" name="TextBox 4"/>
          <p:cNvSpPr txBox="1"/>
          <p:nvPr/>
        </p:nvSpPr>
        <p:spPr>
          <a:xfrm>
            <a:off x="381000" y="5410200"/>
            <a:ext cx="1103892" cy="276999"/>
          </a:xfrm>
          <a:prstGeom prst="rect">
            <a:avLst/>
          </a:prstGeom>
          <a:noFill/>
        </p:spPr>
        <p:txBody>
          <a:bodyPr wrap="none" rtlCol="0">
            <a:spAutoFit/>
          </a:bodyPr>
          <a:lstStyle/>
          <a:p>
            <a:r>
              <a:rPr lang="en-US" sz="1200" dirty="0" smtClean="0"/>
              <a:t>Short standard</a:t>
            </a:r>
            <a:endParaRPr lang="en-US" sz="1200" dirty="0"/>
          </a:p>
        </p:txBody>
      </p:sp>
      <p:cxnSp>
        <p:nvCxnSpPr>
          <p:cNvPr id="7" name="Straight Arrow Connector 6"/>
          <p:cNvCxnSpPr/>
          <p:nvPr/>
        </p:nvCxnSpPr>
        <p:spPr>
          <a:xfrm flipV="1">
            <a:off x="1600200" y="5450186"/>
            <a:ext cx="328188" cy="9851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6200" y="990600"/>
            <a:ext cx="1981200" cy="646331"/>
          </a:xfrm>
          <a:prstGeom prst="rect">
            <a:avLst/>
          </a:prstGeom>
          <a:noFill/>
        </p:spPr>
        <p:txBody>
          <a:bodyPr wrap="square" rtlCol="0">
            <a:spAutoFit/>
          </a:bodyPr>
          <a:lstStyle/>
          <a:p>
            <a:r>
              <a:rPr lang="en-US" sz="1200" dirty="0" smtClean="0"/>
              <a:t>LogMag S11</a:t>
            </a:r>
          </a:p>
          <a:p>
            <a:r>
              <a:rPr lang="en-US" sz="1200" dirty="0" smtClean="0"/>
              <a:t>(ref set to -50 dB, </a:t>
            </a:r>
          </a:p>
          <a:p>
            <a:r>
              <a:rPr lang="en-US" sz="1200" dirty="0" smtClean="0"/>
              <a:t>scale set to 10 dB/division)</a:t>
            </a:r>
            <a:endParaRPr lang="en-US" sz="1200" dirty="0"/>
          </a:p>
        </p:txBody>
      </p:sp>
      <p:sp>
        <p:nvSpPr>
          <p:cNvPr id="9" name="TextBox 8"/>
          <p:cNvSpPr txBox="1"/>
          <p:nvPr/>
        </p:nvSpPr>
        <p:spPr>
          <a:xfrm>
            <a:off x="76200" y="1789331"/>
            <a:ext cx="1951898" cy="646331"/>
          </a:xfrm>
          <a:prstGeom prst="rect">
            <a:avLst/>
          </a:prstGeom>
          <a:noFill/>
        </p:spPr>
        <p:txBody>
          <a:bodyPr wrap="square" rtlCol="0">
            <a:spAutoFit/>
          </a:bodyPr>
          <a:lstStyle/>
          <a:p>
            <a:r>
              <a:rPr lang="en-US" sz="1200" dirty="0" smtClean="0"/>
              <a:t>Phase S11 </a:t>
            </a:r>
          </a:p>
          <a:p>
            <a:r>
              <a:rPr lang="en-US" sz="1200" dirty="0" smtClean="0"/>
              <a:t>(ref set to 0 dB, </a:t>
            </a:r>
          </a:p>
          <a:p>
            <a:r>
              <a:rPr lang="en-US" sz="1200" dirty="0" smtClean="0"/>
              <a:t>scale set to 1 deg/division)</a:t>
            </a:r>
            <a:endParaRPr lang="en-US" sz="1200" dirty="0"/>
          </a:p>
        </p:txBody>
      </p:sp>
      <p:cxnSp>
        <p:nvCxnSpPr>
          <p:cNvPr id="10" name="Straight Arrow Connector 9"/>
          <p:cNvCxnSpPr/>
          <p:nvPr/>
        </p:nvCxnSpPr>
        <p:spPr>
          <a:xfrm>
            <a:off x="1321806" y="1330859"/>
            <a:ext cx="896293" cy="7242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195057" y="1937442"/>
            <a:ext cx="1013989" cy="1629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981198" y="115669"/>
            <a:ext cx="2717549" cy="646331"/>
          </a:xfrm>
          <a:prstGeom prst="rect">
            <a:avLst/>
          </a:prstGeom>
          <a:noFill/>
        </p:spPr>
        <p:txBody>
          <a:bodyPr wrap="square" rtlCol="0">
            <a:spAutoFit/>
          </a:bodyPr>
          <a:lstStyle/>
          <a:p>
            <a:r>
              <a:rPr lang="en-US" sz="1200" dirty="0" smtClean="0"/>
              <a:t>Just after Data-&gt;Mem for each window, and Data-Mem for the top, and Data/Mem for the bottom</a:t>
            </a:r>
            <a:endParaRPr lang="en-US" sz="1200" dirty="0"/>
          </a:p>
        </p:txBody>
      </p:sp>
      <p:sp>
        <p:nvSpPr>
          <p:cNvPr id="15" name="TextBox 14"/>
          <p:cNvSpPr txBox="1"/>
          <p:nvPr/>
        </p:nvSpPr>
        <p:spPr>
          <a:xfrm>
            <a:off x="5482418" y="119937"/>
            <a:ext cx="2717549" cy="646331"/>
          </a:xfrm>
          <a:prstGeom prst="rect">
            <a:avLst/>
          </a:prstGeom>
          <a:noFill/>
        </p:spPr>
        <p:txBody>
          <a:bodyPr wrap="square" rtlCol="0">
            <a:spAutoFit/>
          </a:bodyPr>
          <a:lstStyle/>
          <a:p>
            <a:r>
              <a:rPr lang="en-US" sz="1200" dirty="0" smtClean="0"/>
              <a:t>Now after wiggling and letting it settle.</a:t>
            </a:r>
          </a:p>
          <a:p>
            <a:endParaRPr lang="en-US" sz="1200" dirty="0"/>
          </a:p>
          <a:p>
            <a:r>
              <a:rPr lang="en-US" sz="1200" dirty="0" smtClean="0"/>
              <a:t>This cable is pretty good.</a:t>
            </a:r>
            <a:endParaRPr lang="en-US" sz="1200"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791683"/>
            <a:ext cx="3636013" cy="4999518"/>
          </a:xfrm>
          <a:prstGeom prst="rect">
            <a:avLst/>
          </a:prstGeom>
        </p:spPr>
      </p:pic>
      <p:sp>
        <p:nvSpPr>
          <p:cNvPr id="18" name="TextBox 17"/>
          <p:cNvSpPr txBox="1"/>
          <p:nvPr/>
        </p:nvSpPr>
        <p:spPr>
          <a:xfrm>
            <a:off x="87517" y="109660"/>
            <a:ext cx="814647" cy="307777"/>
          </a:xfrm>
          <a:prstGeom prst="rect">
            <a:avLst/>
          </a:prstGeom>
          <a:noFill/>
        </p:spPr>
        <p:txBody>
          <a:bodyPr wrap="none" rtlCol="0">
            <a:spAutoFit/>
          </a:bodyPr>
          <a:lstStyle/>
          <a:p>
            <a:r>
              <a:rPr lang="en-US" sz="1400" dirty="0" smtClean="0"/>
              <a:t>Cable #2</a:t>
            </a:r>
            <a:endParaRPr lang="en-US" sz="1400" dirty="0"/>
          </a:p>
        </p:txBody>
      </p:sp>
    </p:spTree>
    <p:extLst>
      <p:ext uri="{BB962C8B-B14F-4D97-AF65-F5344CB8AC3E}">
        <p14:creationId xmlns:p14="http://schemas.microsoft.com/office/powerpoint/2010/main" val="2291059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45</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295400"/>
            <a:ext cx="3243257" cy="4267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9548" y="2286000"/>
            <a:ext cx="5153501" cy="3879850"/>
          </a:xfrm>
          <a:prstGeom prst="rect">
            <a:avLst/>
          </a:prstGeom>
        </p:spPr>
      </p:pic>
      <p:sp>
        <p:nvSpPr>
          <p:cNvPr id="6" name="TextBox 5"/>
          <p:cNvSpPr txBox="1"/>
          <p:nvPr/>
        </p:nvSpPr>
        <p:spPr>
          <a:xfrm>
            <a:off x="228600" y="152400"/>
            <a:ext cx="6421758" cy="307777"/>
          </a:xfrm>
          <a:prstGeom prst="rect">
            <a:avLst/>
          </a:prstGeom>
          <a:noFill/>
        </p:spPr>
        <p:txBody>
          <a:bodyPr wrap="none" rtlCol="0">
            <a:spAutoFit/>
          </a:bodyPr>
          <a:lstStyle/>
          <a:p>
            <a:r>
              <a:rPr lang="en-US" sz="1400" dirty="0" smtClean="0"/>
              <a:t>Here’s a very good cable (brand new, $50, came with a sheet showing its factory test).</a:t>
            </a:r>
            <a:endParaRPr lang="en-US" sz="1400" dirty="0"/>
          </a:p>
        </p:txBody>
      </p:sp>
      <p:sp>
        <p:nvSpPr>
          <p:cNvPr id="7" name="TextBox 6"/>
          <p:cNvSpPr txBox="1"/>
          <p:nvPr/>
        </p:nvSpPr>
        <p:spPr>
          <a:xfrm>
            <a:off x="300273" y="990600"/>
            <a:ext cx="3089820" cy="276999"/>
          </a:xfrm>
          <a:prstGeom prst="rect">
            <a:avLst/>
          </a:prstGeom>
          <a:noFill/>
        </p:spPr>
        <p:txBody>
          <a:bodyPr wrap="none" rtlCol="0">
            <a:spAutoFit/>
          </a:bodyPr>
          <a:lstStyle/>
          <a:p>
            <a:r>
              <a:rPr lang="en-US" sz="1200" dirty="0" smtClean="0"/>
              <a:t>Just after saving into memory, before wiggling:</a:t>
            </a:r>
            <a:endParaRPr lang="en-US" sz="1200" dirty="0"/>
          </a:p>
        </p:txBody>
      </p:sp>
      <p:sp>
        <p:nvSpPr>
          <p:cNvPr id="8" name="TextBox 7"/>
          <p:cNvSpPr txBox="1"/>
          <p:nvPr/>
        </p:nvSpPr>
        <p:spPr>
          <a:xfrm>
            <a:off x="3829548" y="1905000"/>
            <a:ext cx="5271828" cy="276999"/>
          </a:xfrm>
          <a:prstGeom prst="rect">
            <a:avLst/>
          </a:prstGeom>
          <a:noFill/>
        </p:spPr>
        <p:txBody>
          <a:bodyPr wrap="none" rtlCol="0">
            <a:spAutoFit/>
          </a:bodyPr>
          <a:lstStyle/>
          <a:p>
            <a:r>
              <a:rPr lang="en-US" sz="1200" dirty="0" smtClean="0"/>
              <a:t>After wiggling and letting it settle.  Below -50 dB for all freqs up to 4.5 GHz.  Good.</a:t>
            </a:r>
            <a:endParaRPr lang="en-US" sz="1200" dirty="0"/>
          </a:p>
        </p:txBody>
      </p:sp>
    </p:spTree>
    <p:extLst>
      <p:ext uri="{BB962C8B-B14F-4D97-AF65-F5344CB8AC3E}">
        <p14:creationId xmlns:p14="http://schemas.microsoft.com/office/powerpoint/2010/main" val="22378001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46</a:t>
            </a:fld>
            <a:endParaRPr lang="en-US"/>
          </a:p>
        </p:txBody>
      </p:sp>
      <p:sp>
        <p:nvSpPr>
          <p:cNvPr id="3" name="TextBox 2"/>
          <p:cNvSpPr txBox="1"/>
          <p:nvPr/>
        </p:nvSpPr>
        <p:spPr>
          <a:xfrm>
            <a:off x="3558069" y="2362200"/>
            <a:ext cx="2027863" cy="1477328"/>
          </a:xfrm>
          <a:prstGeom prst="rect">
            <a:avLst/>
          </a:prstGeom>
          <a:noFill/>
        </p:spPr>
        <p:txBody>
          <a:bodyPr wrap="none" rtlCol="0">
            <a:spAutoFit/>
          </a:bodyPr>
          <a:lstStyle/>
          <a:p>
            <a:r>
              <a:rPr lang="en-US" dirty="0" smtClean="0"/>
              <a:t>Cable Stability Tests</a:t>
            </a:r>
          </a:p>
          <a:p>
            <a:pPr marL="285750" indent="-285750">
              <a:buFont typeface="Arial" pitchFamily="34" charset="0"/>
              <a:buChar char="•"/>
            </a:pPr>
            <a:r>
              <a:rPr lang="en-US" dirty="0" smtClean="0"/>
              <a:t>Phase S21 test</a:t>
            </a:r>
          </a:p>
          <a:p>
            <a:pPr marL="285750" indent="-285750">
              <a:buFont typeface="Arial" pitchFamily="34" charset="0"/>
              <a:buChar char="•"/>
            </a:pPr>
            <a:r>
              <a:rPr lang="en-US" dirty="0" smtClean="0"/>
              <a:t>LogMag S11 test</a:t>
            </a:r>
          </a:p>
          <a:p>
            <a:pPr marL="285750" indent="-285750">
              <a:buFont typeface="Arial" pitchFamily="34" charset="0"/>
              <a:buChar char="•"/>
            </a:pPr>
            <a:r>
              <a:rPr lang="en-US" dirty="0" smtClean="0">
                <a:solidFill>
                  <a:srgbClr val="FF0000"/>
                </a:solidFill>
              </a:rPr>
              <a:t>SWR test</a:t>
            </a:r>
          </a:p>
          <a:p>
            <a:pPr marL="285750" indent="-285750">
              <a:buFont typeface="Arial" pitchFamily="34" charset="0"/>
              <a:buChar char="•"/>
            </a:pPr>
            <a:endParaRPr lang="en-US" dirty="0"/>
          </a:p>
        </p:txBody>
      </p:sp>
    </p:spTree>
    <p:extLst>
      <p:ext uri="{BB962C8B-B14F-4D97-AF65-F5344CB8AC3E}">
        <p14:creationId xmlns:p14="http://schemas.microsoft.com/office/powerpoint/2010/main" val="23139747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19785" y="533400"/>
            <a:ext cx="3304431" cy="369332"/>
          </a:xfrm>
          <a:prstGeom prst="rect">
            <a:avLst/>
          </a:prstGeom>
          <a:noFill/>
        </p:spPr>
        <p:txBody>
          <a:bodyPr wrap="none" rtlCol="0">
            <a:spAutoFit/>
          </a:bodyPr>
          <a:lstStyle/>
          <a:p>
            <a:r>
              <a:rPr lang="en-US" dirty="0" smtClean="0"/>
              <a:t>A Third Cable Test – the SWR Test</a:t>
            </a:r>
            <a:endParaRPr lang="en-US" dirty="0"/>
          </a:p>
        </p:txBody>
      </p:sp>
      <p:sp>
        <p:nvSpPr>
          <p:cNvPr id="3" name="TextBox 2"/>
          <p:cNvSpPr txBox="1"/>
          <p:nvPr/>
        </p:nvSpPr>
        <p:spPr>
          <a:xfrm>
            <a:off x="685801" y="1295400"/>
            <a:ext cx="7924800" cy="523220"/>
          </a:xfrm>
          <a:prstGeom prst="rect">
            <a:avLst/>
          </a:prstGeom>
          <a:noFill/>
        </p:spPr>
        <p:txBody>
          <a:bodyPr wrap="square" rtlCol="0">
            <a:spAutoFit/>
          </a:bodyPr>
          <a:lstStyle/>
          <a:p>
            <a:r>
              <a:rPr lang="en-US" sz="1400" dirty="0" smtClean="0"/>
              <a:t>This is probably the best test.  The SWR test is the way Scotts Valley Magnetics and SanTron, two high-end cable assemblers, test their cables:</a:t>
            </a:r>
          </a:p>
        </p:txBody>
      </p:sp>
      <p:sp>
        <p:nvSpPr>
          <p:cNvPr id="4" name="TextBox 3"/>
          <p:cNvSpPr txBox="1"/>
          <p:nvPr/>
        </p:nvSpPr>
        <p:spPr>
          <a:xfrm>
            <a:off x="736586" y="2743200"/>
            <a:ext cx="7874015" cy="1169551"/>
          </a:xfrm>
          <a:prstGeom prst="rect">
            <a:avLst/>
          </a:prstGeom>
          <a:noFill/>
        </p:spPr>
        <p:txBody>
          <a:bodyPr wrap="none" rtlCol="0">
            <a:spAutoFit/>
          </a:bodyPr>
          <a:lstStyle/>
          <a:p>
            <a:pPr marL="285750" indent="-285750">
              <a:buFont typeface="Arial" pitchFamily="34" charset="0"/>
              <a:buChar char="•"/>
            </a:pPr>
            <a:r>
              <a:rPr lang="en-US" sz="1400" dirty="0" smtClean="0"/>
              <a:t>Attach your cable to Port 1 of the network analyzer</a:t>
            </a:r>
          </a:p>
          <a:p>
            <a:pPr marL="285750" indent="-285750">
              <a:buFont typeface="Arial" pitchFamily="34" charset="0"/>
              <a:buChar char="•"/>
            </a:pPr>
            <a:r>
              <a:rPr lang="en-US" sz="1400" dirty="0" smtClean="0"/>
              <a:t>Attach a 50 ohm cal standard or any 50 ohm load to the other end </a:t>
            </a:r>
          </a:p>
          <a:p>
            <a:pPr marL="742950" lvl="1" indent="-285750">
              <a:buFont typeface="Arial" pitchFamily="34" charset="0"/>
              <a:buChar char="•"/>
            </a:pPr>
            <a:r>
              <a:rPr lang="en-US" sz="1400" dirty="0" smtClean="0"/>
              <a:t>A perfect cable and 50 ohm load would show an SWR of 1.00</a:t>
            </a:r>
          </a:p>
          <a:p>
            <a:pPr marL="285750" indent="-285750">
              <a:buFont typeface="Arial" pitchFamily="34" charset="0"/>
              <a:buChar char="•"/>
            </a:pPr>
            <a:r>
              <a:rPr lang="en-US" sz="1400" dirty="0" smtClean="0"/>
              <a:t>Under the Format menu (Format hard key), select SWR</a:t>
            </a:r>
          </a:p>
          <a:p>
            <a:pPr marL="285750" indent="-285750">
              <a:buFont typeface="Arial" pitchFamily="34" charset="0"/>
              <a:buChar char="•"/>
            </a:pPr>
            <a:r>
              <a:rPr lang="en-US" sz="1400" dirty="0" smtClean="0"/>
              <a:t>If the SWR measurement is under 1.22, SanTron says it’s a good cable (albeit they measure to 20 GHz)</a:t>
            </a:r>
            <a:endParaRPr lang="en-US" sz="1400" dirty="0"/>
          </a:p>
        </p:txBody>
      </p:sp>
      <p:sp>
        <p:nvSpPr>
          <p:cNvPr id="5" name="Slide Number Placeholder 4"/>
          <p:cNvSpPr>
            <a:spLocks noGrp="1"/>
          </p:cNvSpPr>
          <p:nvPr>
            <p:ph type="sldNum" sz="quarter" idx="12"/>
          </p:nvPr>
        </p:nvSpPr>
        <p:spPr/>
        <p:txBody>
          <a:bodyPr/>
          <a:lstStyle/>
          <a:p>
            <a:fld id="{B0B6E9E4-11CE-4B8C-A7C2-90A73C07F765}" type="slidenum">
              <a:rPr lang="en-US" smtClean="0"/>
              <a:t>47</a:t>
            </a:fld>
            <a:endParaRPr lang="en-US"/>
          </a:p>
        </p:txBody>
      </p:sp>
    </p:spTree>
    <p:extLst>
      <p:ext uri="{BB962C8B-B14F-4D97-AF65-F5344CB8AC3E}">
        <p14:creationId xmlns:p14="http://schemas.microsoft.com/office/powerpoint/2010/main" val="41722627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48</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838200"/>
            <a:ext cx="3511728" cy="29718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2504172"/>
            <a:ext cx="5076980" cy="3820427"/>
          </a:xfrm>
          <a:prstGeom prst="rect">
            <a:avLst/>
          </a:prstGeom>
        </p:spPr>
      </p:pic>
      <p:sp>
        <p:nvSpPr>
          <p:cNvPr id="5" name="TextBox 4"/>
          <p:cNvSpPr txBox="1"/>
          <p:nvPr/>
        </p:nvSpPr>
        <p:spPr>
          <a:xfrm>
            <a:off x="4343400" y="1219200"/>
            <a:ext cx="1519006" cy="307777"/>
          </a:xfrm>
          <a:prstGeom prst="rect">
            <a:avLst/>
          </a:prstGeom>
          <a:noFill/>
        </p:spPr>
        <p:txBody>
          <a:bodyPr wrap="none" rtlCol="0">
            <a:spAutoFit/>
          </a:bodyPr>
          <a:lstStyle/>
          <a:p>
            <a:r>
              <a:rPr lang="en-US" sz="1400" dirty="0" smtClean="0"/>
              <a:t>Should say “SWR”.</a:t>
            </a:r>
            <a:endParaRPr lang="en-US" sz="1400" dirty="0"/>
          </a:p>
        </p:txBody>
      </p:sp>
      <p:cxnSp>
        <p:nvCxnSpPr>
          <p:cNvPr id="7" name="Straight Arrow Connector 6"/>
          <p:cNvCxnSpPr/>
          <p:nvPr/>
        </p:nvCxnSpPr>
        <p:spPr>
          <a:xfrm flipH="1">
            <a:off x="4391525" y="1559293"/>
            <a:ext cx="295978" cy="94487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5257801" y="2117558"/>
            <a:ext cx="652111" cy="35429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862407" y="1656350"/>
            <a:ext cx="3205394" cy="830997"/>
          </a:xfrm>
          <a:prstGeom prst="rect">
            <a:avLst/>
          </a:prstGeom>
          <a:noFill/>
        </p:spPr>
        <p:txBody>
          <a:bodyPr wrap="square" rtlCol="0">
            <a:spAutoFit/>
          </a:bodyPr>
          <a:lstStyle/>
          <a:p>
            <a:r>
              <a:rPr lang="en-US" sz="1200" dirty="0" smtClean="0"/>
              <a:t>Hit the Scale hard key.  You’ll see the defaults for an SWR format are:  the Reference </a:t>
            </a:r>
            <a:r>
              <a:rPr lang="en-US" sz="1200" dirty="0"/>
              <a:t>P</a:t>
            </a:r>
            <a:r>
              <a:rPr lang="en-US" sz="1200" dirty="0" smtClean="0"/>
              <a:t>osition is set to the 0</a:t>
            </a:r>
            <a:r>
              <a:rPr lang="en-US" sz="1200" baseline="30000" dirty="0" smtClean="0"/>
              <a:t>th</a:t>
            </a:r>
            <a:r>
              <a:rPr lang="en-US" sz="1200" dirty="0" smtClean="0"/>
              <a:t> division.  The Reference Value is 1.00.  Then set the Scale/Div to 0.1:</a:t>
            </a:r>
            <a:endParaRPr lang="en-US" sz="1200" dirty="0"/>
          </a:p>
        </p:txBody>
      </p:sp>
      <p:cxnSp>
        <p:nvCxnSpPr>
          <p:cNvPr id="13" name="Straight Arrow Connector 12"/>
          <p:cNvCxnSpPr/>
          <p:nvPr/>
        </p:nvCxnSpPr>
        <p:spPr>
          <a:xfrm flipH="1" flipV="1">
            <a:off x="4439650" y="6096000"/>
            <a:ext cx="196114" cy="30033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038600" y="6396335"/>
            <a:ext cx="4343400" cy="461665"/>
          </a:xfrm>
          <a:prstGeom prst="rect">
            <a:avLst/>
          </a:prstGeom>
          <a:noFill/>
        </p:spPr>
        <p:txBody>
          <a:bodyPr wrap="square" rtlCol="0">
            <a:spAutoFit/>
          </a:bodyPr>
          <a:lstStyle/>
          <a:p>
            <a:r>
              <a:rPr lang="en-US" sz="1200" dirty="0" smtClean="0"/>
              <a:t>The yellow triangle marks the Reference Position for the yellow trace.  Here, the Reference Position is at the 0</a:t>
            </a:r>
            <a:r>
              <a:rPr lang="en-US" sz="1200" baseline="30000" dirty="0" smtClean="0"/>
              <a:t>th</a:t>
            </a:r>
            <a:r>
              <a:rPr lang="en-US" sz="1200" dirty="0" smtClean="0"/>
              <a:t> division.</a:t>
            </a:r>
            <a:endParaRPr lang="en-US" sz="1200" dirty="0"/>
          </a:p>
        </p:txBody>
      </p:sp>
      <p:sp>
        <p:nvSpPr>
          <p:cNvPr id="16" name="TextBox 15"/>
          <p:cNvSpPr txBox="1"/>
          <p:nvPr/>
        </p:nvSpPr>
        <p:spPr>
          <a:xfrm>
            <a:off x="103718" y="120134"/>
            <a:ext cx="8583082" cy="738664"/>
          </a:xfrm>
          <a:prstGeom prst="rect">
            <a:avLst/>
          </a:prstGeom>
          <a:noFill/>
        </p:spPr>
        <p:txBody>
          <a:bodyPr wrap="square" rtlCol="0">
            <a:spAutoFit/>
          </a:bodyPr>
          <a:lstStyle/>
          <a:p>
            <a:r>
              <a:rPr lang="en-US" sz="1400" dirty="0" smtClean="0"/>
              <a:t>You shouldn’t need to calibrate the network analyzer to do your cable pre-testing.  The default factory setting (hitting the Preset hard key) should be a good enough calibration setting to test your cables for whether you should throw them in the garbage or not.</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328" y="4648200"/>
            <a:ext cx="3502595" cy="1978967"/>
          </a:xfrm>
          <a:prstGeom prst="rect">
            <a:avLst/>
          </a:prstGeom>
        </p:spPr>
      </p:pic>
      <p:sp>
        <p:nvSpPr>
          <p:cNvPr id="17" name="TextBox 16"/>
          <p:cNvSpPr txBox="1"/>
          <p:nvPr/>
        </p:nvSpPr>
        <p:spPr>
          <a:xfrm>
            <a:off x="2667000" y="2614136"/>
            <a:ext cx="914400" cy="461665"/>
          </a:xfrm>
          <a:prstGeom prst="rect">
            <a:avLst/>
          </a:prstGeom>
          <a:solidFill>
            <a:schemeClr val="bg1"/>
          </a:solidFill>
        </p:spPr>
        <p:txBody>
          <a:bodyPr wrap="square" rtlCol="0">
            <a:spAutoFit/>
          </a:bodyPr>
          <a:lstStyle/>
          <a:p>
            <a:r>
              <a:rPr lang="en-US" sz="1200" dirty="0" smtClean="0"/>
              <a:t>50 ohm cal standard</a:t>
            </a:r>
            <a:endParaRPr lang="en-US" sz="1200" dirty="0"/>
          </a:p>
        </p:txBody>
      </p:sp>
      <p:sp>
        <p:nvSpPr>
          <p:cNvPr id="20" name="TextBox 19"/>
          <p:cNvSpPr txBox="1"/>
          <p:nvPr/>
        </p:nvSpPr>
        <p:spPr>
          <a:xfrm>
            <a:off x="858" y="4001869"/>
            <a:ext cx="4037742" cy="646331"/>
          </a:xfrm>
          <a:prstGeom prst="rect">
            <a:avLst/>
          </a:prstGeom>
          <a:noFill/>
        </p:spPr>
        <p:txBody>
          <a:bodyPr wrap="square" rtlCol="0">
            <a:spAutoFit/>
          </a:bodyPr>
          <a:lstStyle/>
          <a:p>
            <a:r>
              <a:rPr lang="en-US" sz="1200" dirty="0" smtClean="0"/>
              <a:t>Or make your own low inductance 50 ohm load from a </a:t>
            </a:r>
          </a:p>
          <a:p>
            <a:r>
              <a:rPr lang="en-US" sz="1200" dirty="0" smtClean="0"/>
              <a:t>Female SMA jack.  Cut off the legs and solder two 100 ohm resistors in parallel:</a:t>
            </a:r>
            <a:endParaRPr lang="en-US" sz="1200" dirty="0"/>
          </a:p>
        </p:txBody>
      </p:sp>
      <p:cxnSp>
        <p:nvCxnSpPr>
          <p:cNvPr id="14" name="Straight Arrow Connector 13"/>
          <p:cNvCxnSpPr/>
          <p:nvPr/>
        </p:nvCxnSpPr>
        <p:spPr>
          <a:xfrm>
            <a:off x="3259371" y="2971800"/>
            <a:ext cx="336977" cy="64706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2514600" y="4414385"/>
            <a:ext cx="744771" cy="122329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2852569" y="4414385"/>
            <a:ext cx="406803" cy="130061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56864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B6E9E4-11CE-4B8C-A7C2-90A73C07F765}" type="slidenum">
              <a:rPr lang="en-US" smtClean="0"/>
              <a:t>49</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1066800"/>
            <a:ext cx="2990822" cy="25908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0631" y="1828800"/>
            <a:ext cx="5559869" cy="4267199"/>
          </a:xfrm>
          <a:prstGeom prst="rect">
            <a:avLst/>
          </a:prstGeom>
        </p:spPr>
      </p:pic>
      <p:sp>
        <p:nvSpPr>
          <p:cNvPr id="5" name="TextBox 4"/>
          <p:cNvSpPr txBox="1"/>
          <p:nvPr/>
        </p:nvSpPr>
        <p:spPr>
          <a:xfrm>
            <a:off x="304800" y="304800"/>
            <a:ext cx="8458200" cy="523220"/>
          </a:xfrm>
          <a:prstGeom prst="rect">
            <a:avLst/>
          </a:prstGeom>
          <a:noFill/>
        </p:spPr>
        <p:txBody>
          <a:bodyPr wrap="square" rtlCol="0">
            <a:spAutoFit/>
          </a:bodyPr>
          <a:lstStyle/>
          <a:p>
            <a:r>
              <a:rPr lang="en-US" sz="1400" dirty="0" smtClean="0"/>
              <a:t>Of course, if you do this test with the exact same cable, on the broken network analyzer (Network Analyzer C), you’ll get some crazy results. </a:t>
            </a:r>
            <a:endParaRPr lang="en-US" sz="1400" dirty="0"/>
          </a:p>
        </p:txBody>
      </p:sp>
      <p:sp>
        <p:nvSpPr>
          <p:cNvPr id="6" name="TextBox 5"/>
          <p:cNvSpPr txBox="1"/>
          <p:nvPr/>
        </p:nvSpPr>
        <p:spPr>
          <a:xfrm>
            <a:off x="228601" y="4495800"/>
            <a:ext cx="3067022" cy="1754326"/>
          </a:xfrm>
          <a:prstGeom prst="rect">
            <a:avLst/>
          </a:prstGeom>
          <a:noFill/>
        </p:spPr>
        <p:txBody>
          <a:bodyPr wrap="square" rtlCol="0">
            <a:spAutoFit/>
          </a:bodyPr>
          <a:lstStyle/>
          <a:p>
            <a:r>
              <a:rPr lang="en-US" sz="1200" dirty="0" smtClean="0"/>
              <a:t>Network Analyzer C’s Port 1 says that this same cable  has an SWR of 3.4!</a:t>
            </a:r>
          </a:p>
          <a:p>
            <a:endParaRPr lang="en-US" sz="1200" dirty="0"/>
          </a:p>
          <a:p>
            <a:r>
              <a:rPr lang="en-US" sz="1200" dirty="0" smtClean="0"/>
              <a:t>If you calibrate this network analyzer before you test the cable, you won’t get such a bad reading.  However, the calibration will work so hard to “fix” the errors, that subsequent measurements will always have dynamic range degraded.</a:t>
            </a:r>
            <a:endParaRPr lang="en-US" sz="1200" dirty="0"/>
          </a:p>
        </p:txBody>
      </p:sp>
    </p:spTree>
    <p:extLst>
      <p:ext uri="{BB962C8B-B14F-4D97-AF65-F5344CB8AC3E}">
        <p14:creationId xmlns:p14="http://schemas.microsoft.com/office/powerpoint/2010/main" val="21123695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F6B008F-035F-4D09-96FD-285C794FDD5F}" type="slidenum">
              <a:rPr lang="en-US" smtClean="0"/>
              <a:t>50</a:t>
            </a:fld>
            <a:endParaRPr lang="en-US"/>
          </a:p>
        </p:txBody>
      </p:sp>
      <p:sp>
        <p:nvSpPr>
          <p:cNvPr id="4" name="TextBox 3"/>
          <p:cNvSpPr txBox="1"/>
          <p:nvPr/>
        </p:nvSpPr>
        <p:spPr>
          <a:xfrm>
            <a:off x="143691" y="990600"/>
            <a:ext cx="8839200" cy="4770537"/>
          </a:xfrm>
          <a:prstGeom prst="rect">
            <a:avLst/>
          </a:prstGeom>
          <a:noFill/>
        </p:spPr>
        <p:txBody>
          <a:bodyPr wrap="square" rtlCol="0">
            <a:spAutoFit/>
          </a:bodyPr>
          <a:lstStyle/>
          <a:p>
            <a:r>
              <a:rPr lang="en-US" sz="1600" dirty="0" smtClean="0"/>
              <a:t>Cables are really bad if the male pin’s shoulder sticks out beyond the reference plane, since that can</a:t>
            </a:r>
          </a:p>
          <a:p>
            <a:r>
              <a:rPr lang="en-US" sz="1600" dirty="0" smtClean="0"/>
              <a:t>damage cal standards or test port savers.  Don’t use those.</a:t>
            </a:r>
          </a:p>
          <a:p>
            <a:r>
              <a:rPr lang="en-US" sz="1600" dirty="0" smtClean="0"/>
              <a:t> </a:t>
            </a:r>
          </a:p>
          <a:p>
            <a:r>
              <a:rPr lang="en-US" sz="1600" dirty="0" smtClean="0"/>
              <a:t>Other cable problems can be calibrated out to some extent.  That is, as long as the trace is stable, then any mismatch, phase delay and loss can be calibrated out.  But if they cables aren’t stable, they’ve probably been crimped or have cracked, and consequently make intermittent connections.</a:t>
            </a:r>
          </a:p>
          <a:p>
            <a:endParaRPr lang="en-US" sz="1600" dirty="0"/>
          </a:p>
          <a:p>
            <a:r>
              <a:rPr lang="en-US" sz="1600" dirty="0" smtClean="0"/>
              <a:t>When you’ve achieved a “good” calibration, it can last for a week or two because the network analyzer itself is a fairly precise instrument, but we often change our setups, so this is moot.</a:t>
            </a:r>
          </a:p>
          <a:p>
            <a:endParaRPr lang="en-US" sz="1600" dirty="0"/>
          </a:p>
          <a:p>
            <a:r>
              <a:rPr lang="en-US" sz="1600" dirty="0"/>
              <a:t>R</a:t>
            </a:r>
            <a:r>
              <a:rPr lang="en-US" sz="1600" dirty="0" smtClean="0"/>
              <a:t>e-calibration should be done if you dis-connect and re-connect cables, or if you change the frequency sweep settings such that the sweep is over a larger range than when calibration was done.</a:t>
            </a:r>
          </a:p>
          <a:p>
            <a:endParaRPr lang="en-US" sz="1600" dirty="0" smtClean="0"/>
          </a:p>
          <a:p>
            <a:r>
              <a:rPr lang="en-US" sz="1600" dirty="0" smtClean="0"/>
              <a:t>Calibration does not have to be re-done however, when simply changing the output power level of the analyzer (e.g. </a:t>
            </a:r>
            <a:r>
              <a:rPr lang="en-US" sz="1600" dirty="0"/>
              <a:t>f</a:t>
            </a:r>
            <a:r>
              <a:rPr lang="en-US" sz="1600" dirty="0" smtClean="0"/>
              <a:t>or amplifier measurements).  Older analyzers used to require re-calibration after a power level change, but our E5071Cs don’t need to be re-calibrated after changing the power level.</a:t>
            </a:r>
          </a:p>
          <a:p>
            <a:endParaRPr lang="en-US" sz="1600" dirty="0"/>
          </a:p>
          <a:p>
            <a:r>
              <a:rPr lang="en-US" sz="1600" dirty="0" smtClean="0"/>
              <a:t>Final caveat:  if you’re in a room with air conditioners turning on and off, very precise measurements can sometimes detect that temperature change.</a:t>
            </a:r>
            <a:endParaRPr lang="en-US" sz="1600" dirty="0"/>
          </a:p>
        </p:txBody>
      </p:sp>
      <p:sp>
        <p:nvSpPr>
          <p:cNvPr id="5" name="TextBox 4"/>
          <p:cNvSpPr txBox="1"/>
          <p:nvPr/>
        </p:nvSpPr>
        <p:spPr>
          <a:xfrm>
            <a:off x="1049754" y="457200"/>
            <a:ext cx="7044493" cy="369332"/>
          </a:xfrm>
          <a:prstGeom prst="rect">
            <a:avLst/>
          </a:prstGeom>
          <a:noFill/>
        </p:spPr>
        <p:txBody>
          <a:bodyPr wrap="none" rtlCol="0">
            <a:spAutoFit/>
          </a:bodyPr>
          <a:lstStyle/>
          <a:p>
            <a:pPr algn="ctr"/>
            <a:r>
              <a:rPr lang="en-US" dirty="0" smtClean="0"/>
              <a:t>When are “bad” cables okay to use?    When do you need to re-calibrate?</a:t>
            </a:r>
            <a:endParaRPr lang="en-US" dirty="0"/>
          </a:p>
        </p:txBody>
      </p:sp>
    </p:spTree>
    <p:extLst>
      <p:ext uri="{BB962C8B-B14F-4D97-AF65-F5344CB8AC3E}">
        <p14:creationId xmlns:p14="http://schemas.microsoft.com/office/powerpoint/2010/main" val="24599043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3141</TotalTime>
  <Words>3853</Words>
  <Application>Microsoft Office PowerPoint</Application>
  <PresentationFormat>On-screen Show (4:3)</PresentationFormat>
  <Paragraphs>282</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Anita Flynn</dc:creator>
  <cp:lastModifiedBy>Anita Flynn</cp:lastModifiedBy>
  <cp:revision>74</cp:revision>
  <dcterms:created xsi:type="dcterms:W3CDTF">2013-02-04T00:39:44Z</dcterms:created>
  <dcterms:modified xsi:type="dcterms:W3CDTF">2013-11-06T00:19:14Z</dcterms:modified>
</cp:coreProperties>
</file>